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8" r:id="rId3"/>
    <p:sldId id="259" r:id="rId4"/>
    <p:sldId id="257" r:id="rId5"/>
    <p:sldId id="260" r:id="rId6"/>
    <p:sldId id="261" r:id="rId7"/>
    <p:sldId id="276" r:id="rId8"/>
    <p:sldId id="275" r:id="rId9"/>
    <p:sldId id="281" r:id="rId10"/>
    <p:sldId id="274" r:id="rId11"/>
    <p:sldId id="283" r:id="rId12"/>
    <p:sldId id="284" r:id="rId13"/>
    <p:sldId id="282" r:id="rId14"/>
    <p:sldId id="280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731" autoAdjust="0"/>
  </p:normalViewPr>
  <p:slideViewPr>
    <p:cSldViewPr snapToGrid="0">
      <p:cViewPr varScale="1">
        <p:scale>
          <a:sx n="104" d="100"/>
          <a:sy n="104" d="100"/>
        </p:scale>
        <p:origin x="-8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E80F8-9C21-42A8-BD66-521002FB5021}" type="doc">
      <dgm:prSet loTypeId="urn:microsoft.com/office/officeart/2005/8/layout/default#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68CB95B-631C-4D7D-B3A5-666097862E44}">
      <dgm:prSet phldrT="[Текст]"/>
      <dgm:spPr/>
      <dgm:t>
        <a:bodyPr/>
        <a:lstStyle/>
        <a:p>
          <a:r>
            <a:rPr lang="ru-RU" dirty="0" err="1" smtClean="0"/>
            <a:t>Гальфрид</a:t>
          </a:r>
          <a:r>
            <a:rPr lang="ru-RU" dirty="0" smtClean="0"/>
            <a:t> </a:t>
          </a:r>
          <a:r>
            <a:rPr lang="ru-RU" dirty="0" err="1" smtClean="0"/>
            <a:t>Монмутский</a:t>
          </a:r>
          <a:r>
            <a:rPr lang="ru-RU" dirty="0" smtClean="0"/>
            <a:t> (Мерлин, король Артур, руководство к будущим действиям)</a:t>
          </a:r>
          <a:endParaRPr lang="ru-RU" dirty="0"/>
        </a:p>
      </dgm:t>
    </dgm:pt>
    <dgm:pt modelId="{1D13E7E3-5CDF-4C14-9EE9-6EF818BADC8D}" type="parTrans" cxnId="{1A56449E-FB3E-4D71-8CE0-F818AAA7CA0E}">
      <dgm:prSet/>
      <dgm:spPr/>
      <dgm:t>
        <a:bodyPr/>
        <a:lstStyle/>
        <a:p>
          <a:endParaRPr lang="ru-RU"/>
        </a:p>
      </dgm:t>
    </dgm:pt>
    <dgm:pt modelId="{07499B5B-6947-4D27-9256-04BA68E07975}" type="sibTrans" cxnId="{1A56449E-FB3E-4D71-8CE0-F818AAA7CA0E}">
      <dgm:prSet/>
      <dgm:spPr/>
      <dgm:t>
        <a:bodyPr/>
        <a:lstStyle/>
        <a:p>
          <a:endParaRPr lang="ru-RU"/>
        </a:p>
      </dgm:t>
    </dgm:pt>
    <dgm:pt modelId="{71DD61C1-C19D-465C-9B3A-A4B299876FB1}">
      <dgm:prSet phldrT="[Текст]"/>
      <dgm:spPr/>
      <dgm:t>
        <a:bodyPr/>
        <a:lstStyle/>
        <a:p>
          <a:r>
            <a:rPr lang="ru-RU" dirty="0" smtClean="0"/>
            <a:t>Великаны (памятник их расе, целебные свойства камней)</a:t>
          </a:r>
          <a:endParaRPr lang="ru-RU" dirty="0"/>
        </a:p>
      </dgm:t>
    </dgm:pt>
    <dgm:pt modelId="{49FC2975-F78D-44E7-AD69-195123EF16C5}" type="parTrans" cxnId="{818F22FD-5AF7-4F11-B47A-43ADA32C07A0}">
      <dgm:prSet/>
      <dgm:spPr/>
      <dgm:t>
        <a:bodyPr/>
        <a:lstStyle/>
        <a:p>
          <a:endParaRPr lang="ru-RU"/>
        </a:p>
      </dgm:t>
    </dgm:pt>
    <dgm:pt modelId="{7E009C7A-410D-4043-8DE2-911D644C0030}" type="sibTrans" cxnId="{818F22FD-5AF7-4F11-B47A-43ADA32C07A0}">
      <dgm:prSet/>
      <dgm:spPr/>
      <dgm:t>
        <a:bodyPr/>
        <a:lstStyle/>
        <a:p>
          <a:endParaRPr lang="ru-RU"/>
        </a:p>
      </dgm:t>
    </dgm:pt>
    <dgm:pt modelId="{C45A58F7-A6DA-4C2A-9F22-3FD601859A11}">
      <dgm:prSet phldrT="[Текст]"/>
      <dgm:spPr/>
      <dgm:t>
        <a:bodyPr/>
        <a:lstStyle/>
        <a:p>
          <a:r>
            <a:rPr lang="ru-RU" dirty="0" smtClean="0"/>
            <a:t>Мерлин и дьявол (доставили на корабле из Ирландии)</a:t>
          </a:r>
          <a:endParaRPr lang="ru-RU" dirty="0"/>
        </a:p>
      </dgm:t>
    </dgm:pt>
    <dgm:pt modelId="{6FF49602-2D5E-4EE9-BC2A-C7377EBC7D88}" type="parTrans" cxnId="{DD8CDC88-414D-43ED-9C5F-4C8B532DCF5E}">
      <dgm:prSet/>
      <dgm:spPr/>
      <dgm:t>
        <a:bodyPr/>
        <a:lstStyle/>
        <a:p>
          <a:endParaRPr lang="ru-RU"/>
        </a:p>
      </dgm:t>
    </dgm:pt>
    <dgm:pt modelId="{2D4DCBA6-6999-4C60-96CF-A9B46B5F3164}" type="sibTrans" cxnId="{DD8CDC88-414D-43ED-9C5F-4C8B532DCF5E}">
      <dgm:prSet/>
      <dgm:spPr/>
      <dgm:t>
        <a:bodyPr/>
        <a:lstStyle/>
        <a:p>
          <a:endParaRPr lang="ru-RU"/>
        </a:p>
      </dgm:t>
    </dgm:pt>
    <dgm:pt modelId="{71692691-2D96-4A5E-A1EC-2EDA0A962713}">
      <dgm:prSet phldrT="[Текст]"/>
      <dgm:spPr/>
      <dgm:t>
        <a:bodyPr/>
        <a:lstStyle/>
        <a:p>
          <a:r>
            <a:rPr lang="ru-RU" dirty="0" smtClean="0"/>
            <a:t>Друиды (храм, встречи в день летнего солнцестояния)</a:t>
          </a:r>
          <a:endParaRPr lang="ru-RU" dirty="0"/>
        </a:p>
      </dgm:t>
    </dgm:pt>
    <dgm:pt modelId="{2BCAAC92-7960-4345-9A37-3AB9534A7068}" type="parTrans" cxnId="{77AD2018-A5A2-4819-8F82-E34E03B15C32}">
      <dgm:prSet/>
      <dgm:spPr/>
      <dgm:t>
        <a:bodyPr/>
        <a:lstStyle/>
        <a:p>
          <a:endParaRPr lang="ru-RU"/>
        </a:p>
      </dgm:t>
    </dgm:pt>
    <dgm:pt modelId="{10EA8C7B-5730-408C-891C-5B7C2B3416C9}" type="sibTrans" cxnId="{77AD2018-A5A2-4819-8F82-E34E03B15C32}">
      <dgm:prSet/>
      <dgm:spPr/>
      <dgm:t>
        <a:bodyPr/>
        <a:lstStyle/>
        <a:p>
          <a:endParaRPr lang="ru-RU"/>
        </a:p>
      </dgm:t>
    </dgm:pt>
    <dgm:pt modelId="{61C9422A-9FC8-49E6-99D6-9E106DF74780}">
      <dgm:prSet phldrT="[Текст]"/>
      <dgm:spPr/>
      <dgm:t>
        <a:bodyPr/>
        <a:lstStyle/>
        <a:p>
          <a:r>
            <a:rPr lang="ru-RU" dirty="0" smtClean="0"/>
            <a:t>Джон </a:t>
          </a:r>
          <a:r>
            <a:rPr lang="ru-RU" dirty="0" err="1" smtClean="0"/>
            <a:t>Гиббонс</a:t>
          </a:r>
          <a:r>
            <a:rPr lang="ru-RU" dirty="0" smtClean="0"/>
            <a:t> (британский </a:t>
          </a:r>
          <a:r>
            <a:rPr lang="ru-RU" dirty="0" err="1" smtClean="0"/>
            <a:t>триумальный</a:t>
          </a:r>
          <a:r>
            <a:rPr lang="ru-RU" dirty="0" smtClean="0"/>
            <a:t> храм в честь богини победы)</a:t>
          </a:r>
          <a:endParaRPr lang="ru-RU" dirty="0"/>
        </a:p>
      </dgm:t>
    </dgm:pt>
    <dgm:pt modelId="{3542EE1B-8EB5-4295-BAC0-7E382C4DB4B4}" type="parTrans" cxnId="{DE855AB9-32EC-4269-A9C3-F2A6F73C3892}">
      <dgm:prSet/>
      <dgm:spPr/>
      <dgm:t>
        <a:bodyPr/>
        <a:lstStyle/>
        <a:p>
          <a:endParaRPr lang="ru-RU"/>
        </a:p>
      </dgm:t>
    </dgm:pt>
    <dgm:pt modelId="{03F10E14-3B0B-4308-B801-2CFE3DC149E0}" type="sibTrans" cxnId="{DE855AB9-32EC-4269-A9C3-F2A6F73C3892}">
      <dgm:prSet/>
      <dgm:spPr/>
      <dgm:t>
        <a:bodyPr/>
        <a:lstStyle/>
        <a:p>
          <a:endParaRPr lang="ru-RU"/>
        </a:p>
      </dgm:t>
    </dgm:pt>
    <dgm:pt modelId="{ED8D5E5F-797C-494F-B213-379B70E2725F}" type="pres">
      <dgm:prSet presAssocID="{258E80F8-9C21-42A8-BD66-521002FB50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7BCE7-4028-4718-B7F7-66B2436426A5}" type="pres">
      <dgm:prSet presAssocID="{568CB95B-631C-4D7D-B3A5-666097862E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0844-2B0F-4177-A7F5-E1C35850998B}" type="pres">
      <dgm:prSet presAssocID="{07499B5B-6947-4D27-9256-04BA68E07975}" presName="sibTrans" presStyleCnt="0"/>
      <dgm:spPr/>
    </dgm:pt>
    <dgm:pt modelId="{2F9BCAC1-F414-41F3-ACF8-84CD524E352F}" type="pres">
      <dgm:prSet presAssocID="{71DD61C1-C19D-465C-9B3A-A4B299876F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07618-6C6D-4671-84F7-F6E7D8D6A81F}" type="pres">
      <dgm:prSet presAssocID="{7E009C7A-410D-4043-8DE2-911D644C0030}" presName="sibTrans" presStyleCnt="0"/>
      <dgm:spPr/>
    </dgm:pt>
    <dgm:pt modelId="{D7BBDB2F-6A58-4F4F-B11F-40E13EE838C0}" type="pres">
      <dgm:prSet presAssocID="{C45A58F7-A6DA-4C2A-9F22-3FD601859A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40721-4F0E-4174-A0DE-639EFFB0292A}" type="pres">
      <dgm:prSet presAssocID="{2D4DCBA6-6999-4C60-96CF-A9B46B5F3164}" presName="sibTrans" presStyleCnt="0"/>
      <dgm:spPr/>
    </dgm:pt>
    <dgm:pt modelId="{8CC8B40C-E8CA-495B-9292-D428A2FBC788}" type="pres">
      <dgm:prSet presAssocID="{71692691-2D96-4A5E-A1EC-2EDA0A9627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CFF48-A9F3-4409-A70E-BF1D96767C4F}" type="pres">
      <dgm:prSet presAssocID="{10EA8C7B-5730-408C-891C-5B7C2B3416C9}" presName="sibTrans" presStyleCnt="0"/>
      <dgm:spPr/>
    </dgm:pt>
    <dgm:pt modelId="{1C2EAC5B-B4F1-4F57-AD49-B8CA9DD44DC6}" type="pres">
      <dgm:prSet presAssocID="{61C9422A-9FC8-49E6-99D6-9E106DF747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9898BD-7A42-4C35-BECC-128BA92A8662}" type="presOf" srcId="{71692691-2D96-4A5E-A1EC-2EDA0A962713}" destId="{8CC8B40C-E8CA-495B-9292-D428A2FBC788}" srcOrd="0" destOrd="0" presId="urn:microsoft.com/office/officeart/2005/8/layout/default#1"/>
    <dgm:cxn modelId="{BE4C37FF-41A3-45CE-8407-A8EF7742C2B7}" type="presOf" srcId="{568CB95B-631C-4D7D-B3A5-666097862E44}" destId="{15E7BCE7-4028-4718-B7F7-66B2436426A5}" srcOrd="0" destOrd="0" presId="urn:microsoft.com/office/officeart/2005/8/layout/default#1"/>
    <dgm:cxn modelId="{A310D196-E343-4B4A-965C-A07F15ED0F8F}" type="presOf" srcId="{71DD61C1-C19D-465C-9B3A-A4B299876FB1}" destId="{2F9BCAC1-F414-41F3-ACF8-84CD524E352F}" srcOrd="0" destOrd="0" presId="urn:microsoft.com/office/officeart/2005/8/layout/default#1"/>
    <dgm:cxn modelId="{831C8536-B4EB-41FB-BD06-C4E66E3A0F19}" type="presOf" srcId="{258E80F8-9C21-42A8-BD66-521002FB5021}" destId="{ED8D5E5F-797C-494F-B213-379B70E2725F}" srcOrd="0" destOrd="0" presId="urn:microsoft.com/office/officeart/2005/8/layout/default#1"/>
    <dgm:cxn modelId="{DE855AB9-32EC-4269-A9C3-F2A6F73C3892}" srcId="{258E80F8-9C21-42A8-BD66-521002FB5021}" destId="{61C9422A-9FC8-49E6-99D6-9E106DF74780}" srcOrd="4" destOrd="0" parTransId="{3542EE1B-8EB5-4295-BAC0-7E382C4DB4B4}" sibTransId="{03F10E14-3B0B-4308-B801-2CFE3DC149E0}"/>
    <dgm:cxn modelId="{77AD2018-A5A2-4819-8F82-E34E03B15C32}" srcId="{258E80F8-9C21-42A8-BD66-521002FB5021}" destId="{71692691-2D96-4A5E-A1EC-2EDA0A962713}" srcOrd="3" destOrd="0" parTransId="{2BCAAC92-7960-4345-9A37-3AB9534A7068}" sibTransId="{10EA8C7B-5730-408C-891C-5B7C2B3416C9}"/>
    <dgm:cxn modelId="{ADC58071-C128-4E76-8158-7016BE5462B9}" type="presOf" srcId="{C45A58F7-A6DA-4C2A-9F22-3FD601859A11}" destId="{D7BBDB2F-6A58-4F4F-B11F-40E13EE838C0}" srcOrd="0" destOrd="0" presId="urn:microsoft.com/office/officeart/2005/8/layout/default#1"/>
    <dgm:cxn modelId="{DD8CDC88-414D-43ED-9C5F-4C8B532DCF5E}" srcId="{258E80F8-9C21-42A8-BD66-521002FB5021}" destId="{C45A58F7-A6DA-4C2A-9F22-3FD601859A11}" srcOrd="2" destOrd="0" parTransId="{6FF49602-2D5E-4EE9-BC2A-C7377EBC7D88}" sibTransId="{2D4DCBA6-6999-4C60-96CF-A9B46B5F3164}"/>
    <dgm:cxn modelId="{CA572991-B99B-4F72-ACB8-976455C78464}" type="presOf" srcId="{61C9422A-9FC8-49E6-99D6-9E106DF74780}" destId="{1C2EAC5B-B4F1-4F57-AD49-B8CA9DD44DC6}" srcOrd="0" destOrd="0" presId="urn:microsoft.com/office/officeart/2005/8/layout/default#1"/>
    <dgm:cxn modelId="{818F22FD-5AF7-4F11-B47A-43ADA32C07A0}" srcId="{258E80F8-9C21-42A8-BD66-521002FB5021}" destId="{71DD61C1-C19D-465C-9B3A-A4B299876FB1}" srcOrd="1" destOrd="0" parTransId="{49FC2975-F78D-44E7-AD69-195123EF16C5}" sibTransId="{7E009C7A-410D-4043-8DE2-911D644C0030}"/>
    <dgm:cxn modelId="{1A56449E-FB3E-4D71-8CE0-F818AAA7CA0E}" srcId="{258E80F8-9C21-42A8-BD66-521002FB5021}" destId="{568CB95B-631C-4D7D-B3A5-666097862E44}" srcOrd="0" destOrd="0" parTransId="{1D13E7E3-5CDF-4C14-9EE9-6EF818BADC8D}" sibTransId="{07499B5B-6947-4D27-9256-04BA68E07975}"/>
    <dgm:cxn modelId="{9BDC5DF5-1BB4-4B78-9411-B700A763D596}" type="presParOf" srcId="{ED8D5E5F-797C-494F-B213-379B70E2725F}" destId="{15E7BCE7-4028-4718-B7F7-66B2436426A5}" srcOrd="0" destOrd="0" presId="urn:microsoft.com/office/officeart/2005/8/layout/default#1"/>
    <dgm:cxn modelId="{209AA007-3A80-424F-85B3-DCBB664FF0CD}" type="presParOf" srcId="{ED8D5E5F-797C-494F-B213-379B70E2725F}" destId="{FF560844-2B0F-4177-A7F5-E1C35850998B}" srcOrd="1" destOrd="0" presId="urn:microsoft.com/office/officeart/2005/8/layout/default#1"/>
    <dgm:cxn modelId="{BD2501CB-6C41-42BD-A4E8-75129B96B32B}" type="presParOf" srcId="{ED8D5E5F-797C-494F-B213-379B70E2725F}" destId="{2F9BCAC1-F414-41F3-ACF8-84CD524E352F}" srcOrd="2" destOrd="0" presId="urn:microsoft.com/office/officeart/2005/8/layout/default#1"/>
    <dgm:cxn modelId="{9BD4C4E2-9E63-4C44-8E18-FD55D0BCD177}" type="presParOf" srcId="{ED8D5E5F-797C-494F-B213-379B70E2725F}" destId="{62607618-6C6D-4671-84F7-F6E7D8D6A81F}" srcOrd="3" destOrd="0" presId="urn:microsoft.com/office/officeart/2005/8/layout/default#1"/>
    <dgm:cxn modelId="{CDB70DD6-68D6-4457-A255-148AEA6AFE92}" type="presParOf" srcId="{ED8D5E5F-797C-494F-B213-379B70E2725F}" destId="{D7BBDB2F-6A58-4F4F-B11F-40E13EE838C0}" srcOrd="4" destOrd="0" presId="urn:microsoft.com/office/officeart/2005/8/layout/default#1"/>
    <dgm:cxn modelId="{811338B4-ADFE-4D1F-8611-1DCAEAE0C491}" type="presParOf" srcId="{ED8D5E5F-797C-494F-B213-379B70E2725F}" destId="{40B40721-4F0E-4174-A0DE-639EFFB0292A}" srcOrd="5" destOrd="0" presId="urn:microsoft.com/office/officeart/2005/8/layout/default#1"/>
    <dgm:cxn modelId="{77BD5635-F180-402D-A52F-CB0879ADACFB}" type="presParOf" srcId="{ED8D5E5F-797C-494F-B213-379B70E2725F}" destId="{8CC8B40C-E8CA-495B-9292-D428A2FBC788}" srcOrd="6" destOrd="0" presId="urn:microsoft.com/office/officeart/2005/8/layout/default#1"/>
    <dgm:cxn modelId="{337387F6-BEED-453F-A277-04F4E86E4248}" type="presParOf" srcId="{ED8D5E5F-797C-494F-B213-379B70E2725F}" destId="{301CFF48-A9F3-4409-A70E-BF1D96767C4F}" srcOrd="7" destOrd="0" presId="urn:microsoft.com/office/officeart/2005/8/layout/default#1"/>
    <dgm:cxn modelId="{50C50949-23E2-44A2-9BEA-ED42627C2A01}" type="presParOf" srcId="{ED8D5E5F-797C-494F-B213-379B70E2725F}" destId="{1C2EAC5B-B4F1-4F57-AD49-B8CA9DD44DC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7BCE7-4028-4718-B7F7-66B2436426A5}">
      <dsp:nvSpPr>
        <dsp:cNvPr id="0" name=""/>
        <dsp:cNvSpPr/>
      </dsp:nvSpPr>
      <dsp:spPr>
        <a:xfrm>
          <a:off x="0" y="319920"/>
          <a:ext cx="2395707" cy="143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Гальфрид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Монмутский</a:t>
          </a:r>
          <a:r>
            <a:rPr lang="ru-RU" sz="1800" kern="1200" dirty="0" smtClean="0"/>
            <a:t> (Мерлин, король Артур, руководство к будущим действиям)</a:t>
          </a:r>
          <a:endParaRPr lang="ru-RU" sz="1800" kern="1200" dirty="0"/>
        </a:p>
      </dsp:txBody>
      <dsp:txXfrm>
        <a:off x="0" y="319920"/>
        <a:ext cx="2395707" cy="1437424"/>
      </dsp:txXfrm>
    </dsp:sp>
    <dsp:sp modelId="{2F9BCAC1-F414-41F3-ACF8-84CD524E352F}">
      <dsp:nvSpPr>
        <dsp:cNvPr id="0" name=""/>
        <dsp:cNvSpPr/>
      </dsp:nvSpPr>
      <dsp:spPr>
        <a:xfrm>
          <a:off x="2635278" y="319920"/>
          <a:ext cx="2395707" cy="143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Великаны (памятник их расе, целебные свойства камней)</a:t>
          </a:r>
          <a:endParaRPr lang="ru-RU" sz="1800" kern="1200" dirty="0"/>
        </a:p>
      </dsp:txBody>
      <dsp:txXfrm>
        <a:off x="2635278" y="319920"/>
        <a:ext cx="2395707" cy="1437424"/>
      </dsp:txXfrm>
    </dsp:sp>
    <dsp:sp modelId="{D7BBDB2F-6A58-4F4F-B11F-40E13EE838C0}">
      <dsp:nvSpPr>
        <dsp:cNvPr id="0" name=""/>
        <dsp:cNvSpPr/>
      </dsp:nvSpPr>
      <dsp:spPr>
        <a:xfrm>
          <a:off x="5270556" y="319920"/>
          <a:ext cx="2395707" cy="143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Мерлин и дьявол (доставили на корабле из Ирландии)</a:t>
          </a:r>
          <a:endParaRPr lang="ru-RU" sz="1800" kern="1200" dirty="0"/>
        </a:p>
      </dsp:txBody>
      <dsp:txXfrm>
        <a:off x="5270556" y="319920"/>
        <a:ext cx="2395707" cy="1437424"/>
      </dsp:txXfrm>
    </dsp:sp>
    <dsp:sp modelId="{8CC8B40C-E8CA-495B-9292-D428A2FBC788}">
      <dsp:nvSpPr>
        <dsp:cNvPr id="0" name=""/>
        <dsp:cNvSpPr/>
      </dsp:nvSpPr>
      <dsp:spPr>
        <a:xfrm>
          <a:off x="1317639" y="1996915"/>
          <a:ext cx="2395707" cy="143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Друиды (храм, встречи в день летнего солнцестояния)</a:t>
          </a:r>
          <a:endParaRPr lang="ru-RU" sz="1800" kern="1200" dirty="0"/>
        </a:p>
      </dsp:txBody>
      <dsp:txXfrm>
        <a:off x="1317639" y="1996915"/>
        <a:ext cx="2395707" cy="1437424"/>
      </dsp:txXfrm>
    </dsp:sp>
    <dsp:sp modelId="{1C2EAC5B-B4F1-4F57-AD49-B8CA9DD44DC6}">
      <dsp:nvSpPr>
        <dsp:cNvPr id="0" name=""/>
        <dsp:cNvSpPr/>
      </dsp:nvSpPr>
      <dsp:spPr>
        <a:xfrm>
          <a:off x="3952917" y="1996915"/>
          <a:ext cx="2395707" cy="1437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Джон </a:t>
          </a:r>
          <a:r>
            <a:rPr lang="ru-RU" sz="1800" kern="1200" dirty="0" err="1" smtClean="0"/>
            <a:t>Гиббонс</a:t>
          </a:r>
          <a:r>
            <a:rPr lang="ru-RU" sz="1800" kern="1200" dirty="0" smtClean="0"/>
            <a:t> (британский </a:t>
          </a:r>
          <a:r>
            <a:rPr lang="ru-RU" sz="1800" kern="1200" dirty="0" err="1" smtClean="0"/>
            <a:t>триумальный</a:t>
          </a:r>
          <a:r>
            <a:rPr lang="ru-RU" sz="1800" kern="1200" dirty="0" smtClean="0"/>
            <a:t> храм в честь богини победы)</a:t>
          </a:r>
          <a:endParaRPr lang="ru-RU" sz="1800" kern="1200" dirty="0"/>
        </a:p>
      </dsp:txBody>
      <dsp:txXfrm>
        <a:off x="3952917" y="1996915"/>
        <a:ext cx="2395707" cy="1437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9840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be06645f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be06645f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e06645f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e06645f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be06645fa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be06645fa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439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be06645f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be06645f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069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alphaModFix amt="49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bs.twimg.com/media/Dae9F7EWsAED_ex.jpg" TargetMode="External"/><Relationship Id="rId7" Type="http://schemas.openxmlformats.org/officeDocument/2006/relationships/hyperlink" Target="https://docs.google.com/forms/d/e/1FAIpQLSdCzV8s-MNEhbiSZdJ54BK7AnDk5qwSy6sJ-QdL3ho9KvhcdA/viewform?usp=sf_li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infor.ru/stounhendzh-zagadka-merlina-ili-inoplanetjan/" TargetMode="External"/><Relationship Id="rId5" Type="http://schemas.openxmlformats.org/officeDocument/2006/relationships/hyperlink" Target="https://avatars.mds.yandex.net/get-zen_doc/1904927/pub_5daed2a69c944600acb5d6d9_5daed6a4ecfb8000b06bf4a9/scale_1200" TargetMode="External"/><Relationship Id="rId4" Type="http://schemas.openxmlformats.org/officeDocument/2006/relationships/hyperlink" Target="https://ru.wikipedia.org/wiki/&#1043;&#1072;&#1083;&#1100;&#1092;&#1088;&#1080;&#1076;_&#1052;&#1086;&#1085;&#1084;&#1091;&#1090;&#1089;&#1082;&#1080;&#1081;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673325"/>
            <a:ext cx="8520600" cy="11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C00000"/>
                </a:solidFill>
              </a:rPr>
              <a:t>Загадки Стоунхенджа</a:t>
            </a: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1300" dirty="0">
                <a:solidFill>
                  <a:srgbClr val="000000"/>
                </a:solidFill>
              </a:rPr>
              <a:t>Выполнила студентка </a:t>
            </a:r>
            <a:r>
              <a:rPr lang="ru" sz="1300" dirty="0" smtClean="0">
                <a:solidFill>
                  <a:srgbClr val="000000"/>
                </a:solidFill>
              </a:rPr>
              <a:t>12 </a:t>
            </a:r>
            <a:r>
              <a:rPr lang="ru" sz="1300" dirty="0">
                <a:solidFill>
                  <a:srgbClr val="000000"/>
                </a:solidFill>
              </a:rPr>
              <a:t>группы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1300" dirty="0" smtClean="0">
                <a:solidFill>
                  <a:srgbClr val="000000"/>
                </a:solidFill>
              </a:rPr>
              <a:t>Шмыгорская Наталья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1300" dirty="0">
                <a:solidFill>
                  <a:srgbClr val="000000"/>
                </a:solidFill>
              </a:rPr>
              <a:t>Специальность </a:t>
            </a:r>
            <a:r>
              <a:rPr lang="ru" sz="1300" dirty="0" smtClean="0">
                <a:solidFill>
                  <a:srgbClr val="000000"/>
                </a:solidFill>
              </a:rPr>
              <a:t>44.02.01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1300" dirty="0" smtClean="0">
                <a:solidFill>
                  <a:srgbClr val="000000"/>
                </a:solidFill>
              </a:rPr>
              <a:t>Дошкольное образование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ru" sz="1300" dirty="0">
                <a:solidFill>
                  <a:srgbClr val="000000"/>
                </a:solidFill>
              </a:rPr>
              <a:t>Руководитель Горева Е.И.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1300" dirty="0">
                <a:solidFill>
                  <a:srgbClr val="000000"/>
                </a:solidFill>
              </a:rPr>
              <a:t>Болотное, 2021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7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1426250" y="336900"/>
            <a:ext cx="66822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/>
              <a:t>ГАПОУ НСО «Болотнинский педагогический колледж»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Проектная работа</a:t>
            </a:r>
            <a:endParaRPr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185" y="1577017"/>
            <a:ext cx="3790951" cy="327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937" y="1648836"/>
            <a:ext cx="399556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Наши интерактивные инструменты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второго опроса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100%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Что </a:t>
            </a:r>
            <a:r>
              <a:rPr lang="ru-RU" sz="2400" dirty="0" smtClean="0">
                <a:solidFill>
                  <a:schemeClr val="tx1"/>
                </a:solidFill>
              </a:rPr>
              <a:t>собой представляет Стоунхендж?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Где находится Стоунхендж?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находится в Центре Стоунхенджа?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Результаты второго опроса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Мнения разделились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Легенда о великанах – 28%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Легенда о друидах – 14%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Легенда о </a:t>
            </a:r>
            <a:r>
              <a:rPr lang="ru-RU" sz="2400" dirty="0" err="1" smtClean="0">
                <a:solidFill>
                  <a:schemeClr val="tx1"/>
                </a:solidFill>
              </a:rPr>
              <a:t>Мерлине</a:t>
            </a:r>
            <a:r>
              <a:rPr lang="ru-RU" sz="2400" dirty="0" smtClean="0">
                <a:solidFill>
                  <a:schemeClr val="tx1"/>
                </a:solidFill>
              </a:rPr>
              <a:t> и дьяволе – 58%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3400" y="0"/>
            <a:ext cx="8520600" cy="1164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Результаты </a:t>
            </a:r>
            <a:r>
              <a:rPr lang="ru-RU" b="1" dirty="0" smtClean="0">
                <a:solidFill>
                  <a:srgbClr val="C00000"/>
                </a:solidFill>
              </a:rPr>
              <a:t>опросов 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предназначении Стоунхенджа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b="1" dirty="0">
              <a:solidFill>
                <a:srgbClr val="C000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59819" y="1750077"/>
            <a:ext cx="8520600" cy="3201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ru-RU" dirty="0" smtClean="0"/>
          </a:p>
          <a:p>
            <a:pPr marL="0" indent="0">
              <a:spcAft>
                <a:spcPts val="1200"/>
              </a:spcAft>
            </a:pPr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6072" y="896112"/>
          <a:ext cx="8065008" cy="4121766"/>
        </p:xfrm>
        <a:graphic>
          <a:graphicData uri="http://schemas.openxmlformats.org/drawingml/2006/table">
            <a:tbl>
              <a:tblPr/>
              <a:tblGrid>
                <a:gridCol w="2688055"/>
                <a:gridCol w="2688055"/>
                <a:gridCol w="2688898"/>
              </a:tblGrid>
              <a:tr h="309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Первый опрос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Второй опрос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ритуальных церемоний и погребений (жертвоприношений).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Храм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друидов.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Астрономическая обсерватория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древних ученых.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Мемориал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над местом захоронения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Священная столица.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предсказания таких явлений как затмения.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061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Байрон о Стоунхендже в «Дон Жуане»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"The Druids groves are gone - so </a:t>
            </a:r>
            <a:r>
              <a:rPr lang="en-US" sz="1600" dirty="0" err="1">
                <a:solidFill>
                  <a:schemeClr val="tx1"/>
                </a:solidFill>
              </a:rPr>
              <a:t>muсh</a:t>
            </a:r>
            <a:r>
              <a:rPr lang="en-US" sz="1600" dirty="0">
                <a:solidFill>
                  <a:schemeClr val="tx1"/>
                </a:solidFill>
              </a:rPr>
              <a:t> the better.</a:t>
            </a: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Stonehenge is not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but </a:t>
            </a:r>
            <a:r>
              <a:rPr lang="en-US" sz="1600" dirty="0">
                <a:solidFill>
                  <a:schemeClr val="tx1"/>
                </a:solidFill>
              </a:rPr>
              <a:t>what the devil is it?«</a:t>
            </a: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Леса друидов исчезли – так намного лучше.</a:t>
            </a:r>
          </a:p>
          <a:p>
            <a:pPr marL="13970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Стоунхендж – нет, так что же это, чёрт возьми?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117" y="1232807"/>
            <a:ext cx="4549880" cy="318774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8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Заключение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Подводя итоги нашего исследования, мы хотели бы еще раз акцентировать внимание на том факте, что Стоунхендж является объектом внимания многих. Это геологи, историки, уфологии, а также писатели и поэты и обыкновенные люди, которым интересно открывать тайны нашей планеты. Считаем, что разработанные нами инструменты и отобранный теоретический материал могут быть использованы для изучения на уроках истории, английского языка, а также в ходе внеурочной деятельности </a:t>
            </a:r>
            <a:r>
              <a:rPr lang="ru-RU" dirty="0" smtClean="0">
                <a:solidFill>
                  <a:schemeClr val="tx1"/>
                </a:solidFill>
              </a:rPr>
              <a:t>преподавателями и студентами </a:t>
            </a:r>
            <a:r>
              <a:rPr lang="ru-RU" dirty="0" smtClean="0">
                <a:solidFill>
                  <a:schemeClr val="tx1"/>
                </a:solidFill>
              </a:rPr>
              <a:t>колледжа.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92" y="1324709"/>
            <a:ext cx="77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       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919634"/>
            <a:ext cx="8520600" cy="1073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en-US" sz="1200" dirty="0" smtClean="0"/>
              <a:t>1.“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8757" y="246434"/>
            <a:ext cx="79442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</a:rPr>
              <a:t>Список использованных источников 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793" y="800100"/>
            <a:ext cx="8923564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pbs.twimg.com/media/Dae9F7EWsAED_ex.jpg</a:t>
            </a:r>
            <a:endParaRPr lang="ru-RU" sz="11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://ru.wikipedia.org/wiki/Гальфрид_Монмутский#/media/Файл:Cotton_Claudius_B_VII_f.224_Merlin_Vortigern.jpg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algn="just">
              <a:lnSpc>
                <a:spcPct val="150000"/>
              </a:lnSpc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://avatars.mds.yandex.net/get-zen_doc/1904927/pub_5daed2a69c944600acb5d6d9_5daed6a4ecfb8000b06bf4a9/scale_1200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joinfor.ru/stounhendzh-zagadka-merlina-ili-inoplanetjan/</a:t>
            </a:r>
            <a:endParaRPr lang="ru-RU" sz="11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100" u="sng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pPr algn="just">
              <a:lnSpc>
                <a:spcPct val="150000"/>
              </a:lnSpc>
            </a:pPr>
            <a:r>
              <a:rPr lang="ru-RU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://docs.google.com/forms/d/e/1FAIpQLSdCzV8s-MNEhbiSZdJ54BK7AnDk5qwSy6sJ-QdL3ho9KvhcdA/viewform?usp=sf_link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C00000"/>
                </a:solidFill>
              </a:rPr>
              <a:t>Аппарат </a:t>
            </a:r>
            <a:r>
              <a:rPr lang="ru" b="1" dirty="0">
                <a:solidFill>
                  <a:srgbClr val="C00000"/>
                </a:solidFill>
              </a:rPr>
              <a:t>исследования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r>
              <a:rPr lang="ru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ru" sz="1400" b="1" dirty="0">
                <a:solidFill>
                  <a:schemeClr val="dk1"/>
                </a:solidFill>
              </a:rPr>
              <a:t> </a:t>
            </a:r>
            <a:r>
              <a:rPr lang="ru" b="1" dirty="0" smtClean="0">
                <a:solidFill>
                  <a:srgbClr val="C00000"/>
                </a:solidFill>
              </a:rPr>
              <a:t>Актуальность исследования: </a:t>
            </a:r>
            <a:r>
              <a:rPr lang="ru-RU" dirty="0" smtClean="0">
                <a:solidFill>
                  <a:schemeClr val="tx1"/>
                </a:solidFill>
              </a:rPr>
              <a:t>изучение Стоунхенджа будет актуально  еще долго, а может и всегда. Стоунхендж окутан тайнами и загадками, которые еще никто не разгадал. Создавая новые инструменты изучения этих тайн, мы можем способствовать расширению кругозора аудитории, для которой предназначены данные инструменты. </a:t>
            </a:r>
            <a:endParaRPr dirty="0">
              <a:solidFill>
                <a:schemeClr val="tx1"/>
              </a:solidFill>
            </a:endParaRPr>
          </a:p>
          <a:p>
            <a:pPr marL="228600" indent="228600">
              <a:spcBef>
                <a:spcPts val="1200"/>
              </a:spcBef>
              <a:buClr>
                <a:schemeClr val="dk1"/>
              </a:buClr>
              <a:buSzPct val="64094"/>
              <a:buNone/>
            </a:pPr>
            <a:r>
              <a:rPr lang="ru" b="1" dirty="0">
                <a:solidFill>
                  <a:srgbClr val="C00000"/>
                </a:solidFill>
              </a:rPr>
              <a:t>Объект исследования</a:t>
            </a:r>
            <a:r>
              <a:rPr lang="ru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теории учёных, легенды и мифы о происхождении и  предназначении Стоунхенджа.</a:t>
            </a:r>
            <a:endParaRPr dirty="0">
              <a:solidFill>
                <a:schemeClr val="tx1"/>
              </a:solidFill>
            </a:endParaRPr>
          </a:p>
          <a:p>
            <a:pPr marL="228600" indent="228600">
              <a:spcBef>
                <a:spcPts val="1200"/>
              </a:spcBef>
              <a:buClr>
                <a:schemeClr val="dk1"/>
              </a:buClr>
              <a:buSzPct val="64094"/>
              <a:buNone/>
            </a:pPr>
            <a:r>
              <a:rPr lang="ru" b="1" dirty="0">
                <a:solidFill>
                  <a:srgbClr val="C00000"/>
                </a:solidFill>
              </a:rPr>
              <a:t>Предмет исследования</a:t>
            </a:r>
            <a:r>
              <a:rPr lang="ru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интерактивные инструменты для изучения теорий, легенд и мифов о происхождении и предназначении Стоунхенджа.</a:t>
            </a:r>
          </a:p>
          <a:p>
            <a:pPr marL="228600" lvl="0" indent="228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094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orage.googleapis.com/stateless-eng911-ru/2019/01/06322613-galochk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0484" y="1405478"/>
            <a:ext cx="2803516" cy="3738022"/>
          </a:xfrm>
          <a:prstGeom prst="rect">
            <a:avLst/>
          </a:prstGeom>
          <a:noFill/>
        </p:spPr>
      </p:pic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3400" y="5914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Результаты опроса в начале исследования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59819" y="1750077"/>
            <a:ext cx="8520600" cy="3201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ru-RU" dirty="0" smtClean="0"/>
          </a:p>
          <a:p>
            <a:pPr marL="0" indent="0">
              <a:spcAft>
                <a:spcPts val="1200"/>
              </a:spcAft>
            </a:pP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6656" y="1545336"/>
            <a:ext cx="602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18% опрошенных  не знают, где находится </a:t>
            </a:r>
            <a:r>
              <a:rPr lang="ru-RU" sz="2400" dirty="0" smtClean="0"/>
              <a:t>Стоунхендж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59% - не знают о </a:t>
            </a:r>
            <a:r>
              <a:rPr lang="ru-RU" sz="2400" dirty="0" smtClean="0"/>
              <a:t>нем </a:t>
            </a:r>
            <a:r>
              <a:rPr lang="ru-RU" sz="2400" dirty="0" smtClean="0"/>
              <a:t>ничего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78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</a:t>
            </a:r>
            <a:r>
              <a:rPr lang="ru" b="1" dirty="0" smtClean="0">
                <a:solidFill>
                  <a:srgbClr val="C00000"/>
                </a:solidFill>
              </a:rPr>
              <a:t>ппарат  </a:t>
            </a:r>
            <a:r>
              <a:rPr lang="ru" b="1" dirty="0">
                <a:solidFill>
                  <a:srgbClr val="C00000"/>
                </a:solidFill>
              </a:rPr>
              <a:t>исследования 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ru" sz="1100" b="1" dirty="0">
                <a:solidFill>
                  <a:schemeClr val="dk1"/>
                </a:solidFill>
              </a:rPr>
              <a:t>         </a:t>
            </a:r>
            <a:r>
              <a:rPr lang="ru" sz="1200" b="1" dirty="0">
                <a:solidFill>
                  <a:schemeClr val="dk1"/>
                </a:solidFill>
              </a:rPr>
              <a:t> </a:t>
            </a:r>
            <a:r>
              <a:rPr lang="ru" sz="1600" b="1" dirty="0">
                <a:solidFill>
                  <a:schemeClr val="dk1"/>
                </a:solidFill>
              </a:rPr>
              <a:t> </a:t>
            </a:r>
            <a:r>
              <a:rPr lang="ru" sz="2200" b="1" dirty="0">
                <a:solidFill>
                  <a:srgbClr val="C00000"/>
                </a:solidFill>
              </a:rPr>
              <a:t>Цель исследования </a:t>
            </a:r>
            <a:r>
              <a:rPr lang="ru" sz="1808" dirty="0">
                <a:solidFill>
                  <a:schemeClr val="dk1"/>
                </a:solidFill>
              </a:rPr>
              <a:t>– </a:t>
            </a:r>
            <a:r>
              <a:rPr lang="ru-RU" sz="2000" dirty="0" smtClean="0">
                <a:solidFill>
                  <a:schemeClr val="tx1"/>
                </a:solidFill>
              </a:rPr>
              <a:t>разработка интерактивных инструментов для ознакомления с теориями о происхождении и предназначении Стоунхенджа.</a:t>
            </a:r>
            <a:endParaRPr sz="1808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C00000"/>
                </a:solidFill>
              </a:rPr>
              <a:t>         </a:t>
            </a:r>
            <a:r>
              <a:rPr lang="ru" sz="2200" b="1" dirty="0">
                <a:solidFill>
                  <a:srgbClr val="C00000"/>
                </a:solidFill>
              </a:rPr>
              <a:t>Задачи исследования</a:t>
            </a:r>
            <a:r>
              <a:rPr lang="ru" sz="2200" b="1" dirty="0" smtClean="0">
                <a:solidFill>
                  <a:srgbClr val="C00000"/>
                </a:solidFill>
              </a:rPr>
              <a:t>:</a:t>
            </a:r>
            <a:endParaRPr lang="ru" sz="1816" b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Изучить научные теории о происхождении и предназначении Стоунхенджа.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Изучить легенды и мифы о происхождении и предназначении Стоунхенджа.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Освоить интерактивные инструменты для работы с материалами по теме проекта: </a:t>
            </a:r>
            <a:r>
              <a:rPr lang="en-US" dirty="0">
                <a:solidFill>
                  <a:schemeClr val="tx1"/>
                </a:solidFill>
              </a:rPr>
              <a:t>google</a:t>
            </a:r>
            <a:r>
              <a:rPr lang="ru-RU" dirty="0">
                <a:solidFill>
                  <a:schemeClr val="tx1"/>
                </a:solidFill>
              </a:rPr>
              <a:t>-форма, </a:t>
            </a:r>
            <a:r>
              <a:rPr lang="ru-RU" sz="2000" dirty="0" smtClean="0">
                <a:solidFill>
                  <a:schemeClr val="tx1"/>
                </a:solidFill>
              </a:rPr>
              <a:t>интерактивная таблица. </a:t>
            </a:r>
            <a:endParaRPr sz="1816" b="1" dirty="0">
              <a:solidFill>
                <a:schemeClr val="dk1"/>
              </a:solidFill>
            </a:endParaRPr>
          </a:p>
          <a:p>
            <a:pPr marL="0" lvl="0" indent="-2286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Археологи и архитекторы о Стоунхендже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93972" y="2083124"/>
            <a:ext cx="6747883" cy="55192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69871" y="914400"/>
            <a:ext cx="5274129" cy="4041321"/>
          </a:xfrm>
        </p:spPr>
        <p:txBody>
          <a:bodyPr>
            <a:normAutofit fontScale="92500" lnSpcReduction="20000"/>
          </a:bodyPr>
          <a:lstStyle/>
          <a:p>
            <a:pPr marL="139700" indent="0">
              <a:buNone/>
            </a:pPr>
            <a:r>
              <a:rPr lang="ru-RU" dirty="0"/>
              <a:t>1 - Алтарный камень, </a:t>
            </a:r>
            <a:r>
              <a:rPr lang="ru-RU" dirty="0" err="1"/>
              <a:t>шеститонный</a:t>
            </a:r>
            <a:r>
              <a:rPr lang="ru-RU" dirty="0"/>
              <a:t> монолит из зеленого слюдяного песчаника из Уэльса.</a:t>
            </a:r>
          </a:p>
          <a:p>
            <a:pPr marL="139700" indent="0">
              <a:buNone/>
            </a:pPr>
            <a:r>
              <a:rPr lang="ru-RU" dirty="0"/>
              <a:t> 2-3 - курганы без могил. </a:t>
            </a:r>
            <a:br>
              <a:rPr lang="ru-RU" dirty="0"/>
            </a:br>
            <a:r>
              <a:rPr lang="ru-RU" dirty="0"/>
              <a:t>4 - упавший камень 4.9 метров в длину (</a:t>
            </a:r>
            <a:r>
              <a:rPr lang="ru-RU" dirty="0" err="1"/>
              <a:t>Slaughter</a:t>
            </a:r>
            <a:r>
              <a:rPr lang="ru-RU" dirty="0"/>
              <a:t> </a:t>
            </a:r>
            <a:r>
              <a:rPr lang="ru-RU" dirty="0" err="1"/>
              <a:t>Stone</a:t>
            </a:r>
            <a:r>
              <a:rPr lang="ru-RU" dirty="0"/>
              <a:t> - эшафот).</a:t>
            </a:r>
            <a:br>
              <a:rPr lang="ru-RU" dirty="0"/>
            </a:br>
            <a:r>
              <a:rPr lang="ru-RU" dirty="0"/>
              <a:t>5 - Пяточный камень (</a:t>
            </a:r>
            <a:r>
              <a:rPr lang="ru-RU" dirty="0" err="1"/>
              <a:t>Heel</a:t>
            </a:r>
            <a:r>
              <a:rPr lang="ru-RU" dirty="0"/>
              <a:t> </a:t>
            </a:r>
            <a:r>
              <a:rPr lang="ru-RU" dirty="0" err="1"/>
              <a:t>Stone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>6 - два из первоначально четырех вертикально стоящих камней (на плане начала XIX века их положение указано иначе). </a:t>
            </a:r>
            <a:br>
              <a:rPr lang="ru-RU" dirty="0"/>
            </a:br>
            <a:r>
              <a:rPr lang="ru-RU" dirty="0"/>
              <a:t>7 - ров (канава). </a:t>
            </a:r>
            <a:br>
              <a:rPr lang="ru-RU" dirty="0"/>
            </a:br>
            <a:r>
              <a:rPr lang="ru-RU" dirty="0"/>
              <a:t>8 - внутренний вал. </a:t>
            </a:r>
            <a:br>
              <a:rPr lang="ru-RU" dirty="0"/>
            </a:br>
            <a:r>
              <a:rPr lang="ru-RU" dirty="0"/>
              <a:t>9 - внешний вал. </a:t>
            </a:r>
            <a:br>
              <a:rPr lang="ru-RU" dirty="0"/>
            </a:br>
            <a:r>
              <a:rPr lang="ru-RU" dirty="0"/>
              <a:t>10 - авеню, т.е. параллельная пара рвов и валов,  ведущая за 3 км на реку </a:t>
            </a:r>
            <a:r>
              <a:rPr lang="ru-RU" dirty="0" err="1"/>
              <a:t>Эйвон</a:t>
            </a:r>
            <a:r>
              <a:rPr lang="ru-RU" dirty="0"/>
              <a:t> (</a:t>
            </a:r>
            <a:r>
              <a:rPr lang="ru-RU" dirty="0" err="1"/>
              <a:t>River</a:t>
            </a:r>
            <a:r>
              <a:rPr lang="ru-RU" dirty="0"/>
              <a:t> </a:t>
            </a:r>
            <a:r>
              <a:rPr lang="ru-RU" dirty="0" err="1"/>
              <a:t>Avon</a:t>
            </a:r>
            <a:r>
              <a:rPr lang="ru-RU" dirty="0"/>
              <a:t>, </a:t>
            </a:r>
            <a:r>
              <a:rPr lang="ru-RU" dirty="0" err="1"/>
              <a:t>Hampshire</a:t>
            </a:r>
            <a:r>
              <a:rPr lang="ru-RU" dirty="0"/>
              <a:t>); сейчас эти валы едва ли  различимы. </a:t>
            </a:r>
            <a:br>
              <a:rPr lang="ru-RU" dirty="0"/>
            </a:br>
            <a:r>
              <a:rPr lang="ru-RU" dirty="0"/>
              <a:t>11 - кольцо 30 ям, т.н. женские лунки; в 1930-х  лунки были обозначены круглыми столбиками , которые теперь убраны.</a:t>
            </a:r>
            <a:br>
              <a:rPr lang="ru-RU" dirty="0"/>
            </a:br>
            <a:r>
              <a:rPr lang="ru-RU" dirty="0"/>
              <a:t>12 - кольцо 30 ям, т.н. мужские лунки. </a:t>
            </a:r>
            <a:br>
              <a:rPr lang="ru-RU" dirty="0"/>
            </a:br>
            <a:r>
              <a:rPr lang="ru-RU" dirty="0"/>
              <a:t>13 - круг 56 ям, известный как лунки Обри (</a:t>
            </a:r>
            <a:r>
              <a:rPr lang="ru-RU" dirty="0" err="1"/>
              <a:t>Aubreyholes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>14 - малый южный вход.</a:t>
            </a:r>
          </a:p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flipV="1">
            <a:off x="-3111333" y="1534883"/>
            <a:ext cx="15426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4309936"/>
              </p:ext>
            </p:extLst>
          </p:nvPr>
        </p:nvGraphicFramePr>
        <p:xfrm>
          <a:off x="440871" y="1017725"/>
          <a:ext cx="3535136" cy="3493004"/>
        </p:xfrm>
        <a:graphic>
          <a:graphicData uri="http://schemas.openxmlformats.org/presentationml/2006/ole">
            <p:oleObj spid="_x0000_s1030" name="Картинка" r:id="rId3" imgW="0" imgH="0" progId="StaticMetafil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   </a:t>
            </a:r>
            <a:r>
              <a:rPr lang="ru-RU" sz="2500" b="1" dirty="0" smtClean="0">
                <a:solidFill>
                  <a:srgbClr val="C00000"/>
                </a:solidFill>
              </a:rPr>
              <a:t>О происхождении и предназначении Стоунхенджа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72154" y="1066800"/>
            <a:ext cx="6271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698997377"/>
              </p:ext>
            </p:extLst>
          </p:nvPr>
        </p:nvGraphicFramePr>
        <p:xfrm>
          <a:off x="824593" y="1152475"/>
          <a:ext cx="7666264" cy="375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   </a:t>
            </a:r>
            <a:r>
              <a:rPr lang="ru-RU" sz="2500" b="1" dirty="0" smtClean="0">
                <a:solidFill>
                  <a:srgbClr val="C00000"/>
                </a:solidFill>
              </a:rPr>
              <a:t>О происхождении и предназначении Стоунхенджа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72154" y="1066800"/>
            <a:ext cx="6271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592" y="1103400"/>
            <a:ext cx="175622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704" y="1572985"/>
            <a:ext cx="1766207" cy="210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533" y="1126126"/>
            <a:ext cx="1838053" cy="216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6457" y="1572985"/>
            <a:ext cx="2132627" cy="28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27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Стоунхендж мог бы быть…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Местом ритуальных церемоний и погребений (жертвоприношений).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Храмом друидов.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Астрономической обсерваторией древних ученых.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Мемориалом над местом захоронения.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Священной столицей.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Компьютером для предсказания таких явлений как затмения.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29697" name="Picture 1" descr="C:\Users\пк\Desktop\zbJE6rpin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8137" y="1161288"/>
            <a:ext cx="2615183" cy="3486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449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594" y="1582102"/>
            <a:ext cx="3673928" cy="280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2678" y="1665514"/>
            <a:ext cx="3574523" cy="278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Наши интерактивные инструменты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5968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586</Words>
  <Application>Microsoft Office PowerPoint</Application>
  <PresentationFormat>Экран (16:9)</PresentationFormat>
  <Paragraphs>108</Paragraphs>
  <Slides>17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Simple Light</vt:lpstr>
      <vt:lpstr>Картинка</vt:lpstr>
      <vt:lpstr>Загадки Стоунхенджа</vt:lpstr>
      <vt:lpstr>Аппарат исследования</vt:lpstr>
      <vt:lpstr>Результаты опроса в начале исследования</vt:lpstr>
      <vt:lpstr>Аппарат  исследования </vt:lpstr>
      <vt:lpstr>Археологи и архитекторы о Стоунхендже</vt:lpstr>
      <vt:lpstr>   О происхождении и предназначении Стоунхенджа</vt:lpstr>
      <vt:lpstr>   О происхождении и предназначении Стоунхенджа</vt:lpstr>
      <vt:lpstr>Стоунхендж мог бы быть…</vt:lpstr>
      <vt:lpstr>Наши интерактивные инструменты</vt:lpstr>
      <vt:lpstr>Наши интерактивные инструменты</vt:lpstr>
      <vt:lpstr>Результаты второго опроса</vt:lpstr>
      <vt:lpstr>Результаты второго опроса</vt:lpstr>
      <vt:lpstr>Результаты опросов о  предназначении Стоунхенджа </vt:lpstr>
      <vt:lpstr>Байрон о Стоунхендже в «Дон Жуане»</vt:lpstr>
      <vt:lpstr>Заключение</vt:lpstr>
      <vt:lpstr>     1.“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“WORD WALL” (Стена слов)</dc:title>
  <dc:creator>Пользователь</dc:creator>
  <cp:lastModifiedBy>пк</cp:lastModifiedBy>
  <cp:revision>43</cp:revision>
  <dcterms:modified xsi:type="dcterms:W3CDTF">2021-12-17T02:11:58Z</dcterms:modified>
</cp:coreProperties>
</file>