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7" r:id="rId4"/>
    <p:sldId id="262" r:id="rId5"/>
    <p:sldId id="259" r:id="rId6"/>
    <p:sldId id="260" r:id="rId7"/>
    <p:sldId id="263" r:id="rId8"/>
    <p:sldId id="267" r:id="rId9"/>
    <p:sldId id="264" r:id="rId10"/>
    <p:sldId id="266" r:id="rId11"/>
    <p:sldId id="270" r:id="rId12"/>
    <p:sldId id="265" r:id="rId13"/>
    <p:sldId id="268" r:id="rId14"/>
    <p:sldId id="269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16" autoAdjust="0"/>
  </p:normalViewPr>
  <p:slideViewPr>
    <p:cSldViewPr>
      <p:cViewPr varScale="1">
        <p:scale>
          <a:sx n="75" d="100"/>
          <a:sy n="75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D12C9-3B40-468C-9917-6A018841939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61AA96-CE03-434B-B930-E51E81A7B38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Принцип результативности</a:t>
          </a:r>
          <a:endParaRPr lang="ru-RU" sz="1800" b="1" dirty="0">
            <a:solidFill>
              <a:srgbClr val="C00000"/>
            </a:solidFill>
          </a:endParaRPr>
        </a:p>
      </dgm:t>
    </dgm:pt>
    <dgm:pt modelId="{E6626809-2C1B-46F8-9992-2E039F15D386}" type="parTrans" cxnId="{1EEE5C0B-846E-46D9-8185-2F496D4A49C1}">
      <dgm:prSet/>
      <dgm:spPr/>
      <dgm:t>
        <a:bodyPr/>
        <a:lstStyle/>
        <a:p>
          <a:endParaRPr lang="ru-RU"/>
        </a:p>
      </dgm:t>
    </dgm:pt>
    <dgm:pt modelId="{0838DED7-9628-4584-BCAD-174D6294A081}" type="sibTrans" cxnId="{1EEE5C0B-846E-46D9-8185-2F496D4A49C1}">
      <dgm:prSet/>
      <dgm:spPr/>
      <dgm:t>
        <a:bodyPr/>
        <a:lstStyle/>
        <a:p>
          <a:endParaRPr lang="ru-RU"/>
        </a:p>
      </dgm:t>
    </dgm:pt>
    <dgm:pt modelId="{BB62E83A-77A8-405A-B57F-C427436BBD5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Принцип субъект-субъектного взаимодействия</a:t>
          </a:r>
          <a:endParaRPr lang="ru-RU" sz="1800" b="1" dirty="0">
            <a:solidFill>
              <a:srgbClr val="C00000"/>
            </a:solidFill>
          </a:endParaRPr>
        </a:p>
      </dgm:t>
    </dgm:pt>
    <dgm:pt modelId="{7887C636-C1EF-4B02-9CF1-60672704B84D}" type="parTrans" cxnId="{70FF5E4E-9817-4DCA-BA19-7E03AC5344E8}">
      <dgm:prSet/>
      <dgm:spPr/>
      <dgm:t>
        <a:bodyPr/>
        <a:lstStyle/>
        <a:p>
          <a:endParaRPr lang="ru-RU"/>
        </a:p>
      </dgm:t>
    </dgm:pt>
    <dgm:pt modelId="{3E9F7C60-C20C-4331-BC04-68F0B5A9A163}" type="sibTrans" cxnId="{70FF5E4E-9817-4DCA-BA19-7E03AC5344E8}">
      <dgm:prSet/>
      <dgm:spPr/>
      <dgm:t>
        <a:bodyPr/>
        <a:lstStyle/>
        <a:p>
          <a:endParaRPr lang="ru-RU"/>
        </a:p>
      </dgm:t>
    </dgm:pt>
    <dgm:pt modelId="{82ADF793-E6D4-42AE-BE4A-7CCB915B6FF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Принцип рефлексии</a:t>
          </a:r>
          <a:endParaRPr lang="ru-RU" sz="1800" b="1" dirty="0">
            <a:solidFill>
              <a:srgbClr val="C00000"/>
            </a:solidFill>
          </a:endParaRPr>
        </a:p>
      </dgm:t>
    </dgm:pt>
    <dgm:pt modelId="{60ADDFF1-10DB-47AD-A76E-6CFADBED6BDD}" type="parTrans" cxnId="{8267DC20-8501-4407-A76B-CE8D471B233A}">
      <dgm:prSet/>
      <dgm:spPr/>
      <dgm:t>
        <a:bodyPr/>
        <a:lstStyle/>
        <a:p>
          <a:endParaRPr lang="ru-RU"/>
        </a:p>
      </dgm:t>
    </dgm:pt>
    <dgm:pt modelId="{1353BA86-A9EE-4706-BC68-7E148F7D710C}" type="sibTrans" cxnId="{8267DC20-8501-4407-A76B-CE8D471B233A}">
      <dgm:prSet/>
      <dgm:spPr/>
      <dgm:t>
        <a:bodyPr/>
        <a:lstStyle/>
        <a:p>
          <a:endParaRPr lang="ru-RU"/>
        </a:p>
      </dgm:t>
    </dgm:pt>
    <dgm:pt modelId="{20F4F462-5D64-4101-BABC-56E0EB3B767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Принцип деятельности</a:t>
          </a:r>
          <a:endParaRPr lang="ru-RU" sz="1800" b="1" dirty="0">
            <a:solidFill>
              <a:srgbClr val="C00000"/>
            </a:solidFill>
          </a:endParaRPr>
        </a:p>
      </dgm:t>
    </dgm:pt>
    <dgm:pt modelId="{A834AE95-B6CB-489D-ACB8-5358F26AD2C0}" type="parTrans" cxnId="{451D51ED-477D-4F2D-B4B0-3A42E823EFA0}">
      <dgm:prSet/>
      <dgm:spPr/>
      <dgm:t>
        <a:bodyPr/>
        <a:lstStyle/>
        <a:p>
          <a:endParaRPr lang="ru-RU"/>
        </a:p>
      </dgm:t>
    </dgm:pt>
    <dgm:pt modelId="{C8582B73-5608-4C47-994F-51F48B68FB49}" type="sibTrans" cxnId="{451D51ED-477D-4F2D-B4B0-3A42E823EFA0}">
      <dgm:prSet/>
      <dgm:spPr/>
      <dgm:t>
        <a:bodyPr/>
        <a:lstStyle/>
        <a:p>
          <a:endParaRPr lang="ru-RU"/>
        </a:p>
      </dgm:t>
    </dgm:pt>
    <dgm:pt modelId="{FCAFC2CD-6ACD-4C38-86BA-557E2719804B}">
      <dgm:prSet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Принцип вариативности </a:t>
          </a:r>
          <a:endParaRPr lang="ru-RU" sz="1800" b="1" dirty="0">
            <a:solidFill>
              <a:srgbClr val="C00000"/>
            </a:solidFill>
          </a:endParaRPr>
        </a:p>
      </dgm:t>
    </dgm:pt>
    <dgm:pt modelId="{4167DADE-2C7C-456C-BCD2-2997D7A6B39C}" type="parTrans" cxnId="{79F96BFF-F2A3-4048-B274-56B22B6ED527}">
      <dgm:prSet/>
      <dgm:spPr/>
      <dgm:t>
        <a:bodyPr/>
        <a:lstStyle/>
        <a:p>
          <a:endParaRPr lang="ru-RU"/>
        </a:p>
      </dgm:t>
    </dgm:pt>
    <dgm:pt modelId="{0205CD75-84A9-4D64-9CA3-E6537D725689}" type="sibTrans" cxnId="{79F96BFF-F2A3-4048-B274-56B22B6ED527}">
      <dgm:prSet/>
      <dgm:spPr/>
      <dgm:t>
        <a:bodyPr/>
        <a:lstStyle/>
        <a:p>
          <a:endParaRPr lang="ru-RU"/>
        </a:p>
      </dgm:t>
    </dgm:pt>
    <dgm:pt modelId="{2A9B50E1-20EF-48FD-917A-7991B29E9F0D}" type="pres">
      <dgm:prSet presAssocID="{10BD12C9-3B40-468C-9917-6A01884193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676314-8A75-4578-9892-1D09767323D4}" type="pres">
      <dgm:prSet presAssocID="{2561AA96-CE03-434B-B930-E51E81A7B389}" presName="dummy" presStyleCnt="0"/>
      <dgm:spPr/>
    </dgm:pt>
    <dgm:pt modelId="{BB14A4BD-534E-483F-9985-938C293A9300}" type="pres">
      <dgm:prSet presAssocID="{2561AA96-CE03-434B-B930-E51E81A7B389}" presName="node" presStyleLbl="revTx" presStyleIdx="0" presStyleCnt="5" custScaleX="173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CEDA8-8E9D-4CF2-91A8-7B298190CA76}" type="pres">
      <dgm:prSet presAssocID="{0838DED7-9628-4584-BCAD-174D6294A081}" presName="sibTrans" presStyleLbl="node1" presStyleIdx="0" presStyleCnt="5"/>
      <dgm:spPr/>
      <dgm:t>
        <a:bodyPr/>
        <a:lstStyle/>
        <a:p>
          <a:endParaRPr lang="ru-RU"/>
        </a:p>
      </dgm:t>
    </dgm:pt>
    <dgm:pt modelId="{65A87733-AE9D-4983-968D-F4950BCE52FD}" type="pres">
      <dgm:prSet presAssocID="{BB62E83A-77A8-405A-B57F-C427436BBD50}" presName="dummy" presStyleCnt="0"/>
      <dgm:spPr/>
    </dgm:pt>
    <dgm:pt modelId="{867C7D11-5BB9-4EE1-AB76-10C8CFC15B12}" type="pres">
      <dgm:prSet presAssocID="{BB62E83A-77A8-405A-B57F-C427436BBD50}" presName="node" presStyleLbl="revTx" presStyleIdx="1" presStyleCnt="5" custScaleX="174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9D2EF-25F8-4800-AD34-F62CAFDE511D}" type="pres">
      <dgm:prSet presAssocID="{3E9F7C60-C20C-4331-BC04-68F0B5A9A163}" presName="sibTrans" presStyleLbl="node1" presStyleIdx="1" presStyleCnt="5"/>
      <dgm:spPr/>
      <dgm:t>
        <a:bodyPr/>
        <a:lstStyle/>
        <a:p>
          <a:endParaRPr lang="ru-RU"/>
        </a:p>
      </dgm:t>
    </dgm:pt>
    <dgm:pt modelId="{68AF68A5-505E-463C-B641-4E7BB897A63C}" type="pres">
      <dgm:prSet presAssocID="{FCAFC2CD-6ACD-4C38-86BA-557E2719804B}" presName="dummy" presStyleCnt="0"/>
      <dgm:spPr/>
    </dgm:pt>
    <dgm:pt modelId="{3C7C1FE5-081A-4068-A23B-87DCD8EC4F07}" type="pres">
      <dgm:prSet presAssocID="{FCAFC2CD-6ACD-4C38-86BA-557E2719804B}" presName="node" presStyleLbl="revTx" presStyleIdx="2" presStyleCnt="5" custScaleX="138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80DC0-D0CB-4B2C-B5F4-E489842968B4}" type="pres">
      <dgm:prSet presAssocID="{0205CD75-84A9-4D64-9CA3-E6537D725689}" presName="sibTrans" presStyleLbl="node1" presStyleIdx="2" presStyleCnt="5"/>
      <dgm:spPr/>
      <dgm:t>
        <a:bodyPr/>
        <a:lstStyle/>
        <a:p>
          <a:endParaRPr lang="ru-RU"/>
        </a:p>
      </dgm:t>
    </dgm:pt>
    <dgm:pt modelId="{9F9731B0-E30B-49A2-85E3-FF5AC43B975A}" type="pres">
      <dgm:prSet presAssocID="{82ADF793-E6D4-42AE-BE4A-7CCB915B6FF9}" presName="dummy" presStyleCnt="0"/>
      <dgm:spPr/>
    </dgm:pt>
    <dgm:pt modelId="{34608F5D-BD92-499D-8EFC-9A45416C58A5}" type="pres">
      <dgm:prSet presAssocID="{82ADF793-E6D4-42AE-BE4A-7CCB915B6FF9}" presName="node" presStyleLbl="revTx" presStyleIdx="3" presStyleCnt="5" custScaleX="194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DCA8B-54CF-4929-A2AA-5CAD10949194}" type="pres">
      <dgm:prSet presAssocID="{1353BA86-A9EE-4706-BC68-7E148F7D710C}" presName="sibTrans" presStyleLbl="node1" presStyleIdx="3" presStyleCnt="5"/>
      <dgm:spPr/>
      <dgm:t>
        <a:bodyPr/>
        <a:lstStyle/>
        <a:p>
          <a:endParaRPr lang="ru-RU"/>
        </a:p>
      </dgm:t>
    </dgm:pt>
    <dgm:pt modelId="{576ADE11-8FF1-4CF1-BD7C-E390EF5BA399}" type="pres">
      <dgm:prSet presAssocID="{20F4F462-5D64-4101-BABC-56E0EB3B7677}" presName="dummy" presStyleCnt="0"/>
      <dgm:spPr/>
    </dgm:pt>
    <dgm:pt modelId="{67C55E9A-A782-4DB6-86E3-EF12D623AFDA}" type="pres">
      <dgm:prSet presAssocID="{20F4F462-5D64-4101-BABC-56E0EB3B7677}" presName="node" presStyleLbl="revTx" presStyleIdx="4" presStyleCnt="5" custScaleX="175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25075-7C58-49F0-87DA-C91AF093852A}" type="pres">
      <dgm:prSet presAssocID="{C8582B73-5608-4C47-994F-51F48B68FB49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E7F234B0-1CC9-4286-98E2-FBA5EE2A6C75}" type="presOf" srcId="{0205CD75-84A9-4D64-9CA3-E6537D725689}" destId="{00C80DC0-D0CB-4B2C-B5F4-E489842968B4}" srcOrd="0" destOrd="0" presId="urn:microsoft.com/office/officeart/2005/8/layout/cycle1"/>
    <dgm:cxn modelId="{67A954C5-E85A-41DE-BFF4-666992DCB706}" type="presOf" srcId="{20F4F462-5D64-4101-BABC-56E0EB3B7677}" destId="{67C55E9A-A782-4DB6-86E3-EF12D623AFDA}" srcOrd="0" destOrd="0" presId="urn:microsoft.com/office/officeart/2005/8/layout/cycle1"/>
    <dgm:cxn modelId="{75D03635-E600-429D-AC3D-CA76B3094C0D}" type="presOf" srcId="{82ADF793-E6D4-42AE-BE4A-7CCB915B6FF9}" destId="{34608F5D-BD92-499D-8EFC-9A45416C58A5}" srcOrd="0" destOrd="0" presId="urn:microsoft.com/office/officeart/2005/8/layout/cycle1"/>
    <dgm:cxn modelId="{70FF5E4E-9817-4DCA-BA19-7E03AC5344E8}" srcId="{10BD12C9-3B40-468C-9917-6A018841939A}" destId="{BB62E83A-77A8-405A-B57F-C427436BBD50}" srcOrd="1" destOrd="0" parTransId="{7887C636-C1EF-4B02-9CF1-60672704B84D}" sibTransId="{3E9F7C60-C20C-4331-BC04-68F0B5A9A163}"/>
    <dgm:cxn modelId="{FC0658FC-1677-4B76-B5D3-1D314AF8BA49}" type="presOf" srcId="{0838DED7-9628-4584-BCAD-174D6294A081}" destId="{75ACEDA8-8E9D-4CF2-91A8-7B298190CA76}" srcOrd="0" destOrd="0" presId="urn:microsoft.com/office/officeart/2005/8/layout/cycle1"/>
    <dgm:cxn modelId="{F931C6EB-BCEA-45B0-886A-89A1A89DBB37}" type="presOf" srcId="{FCAFC2CD-6ACD-4C38-86BA-557E2719804B}" destId="{3C7C1FE5-081A-4068-A23B-87DCD8EC4F07}" srcOrd="0" destOrd="0" presId="urn:microsoft.com/office/officeart/2005/8/layout/cycle1"/>
    <dgm:cxn modelId="{1EEE5C0B-846E-46D9-8185-2F496D4A49C1}" srcId="{10BD12C9-3B40-468C-9917-6A018841939A}" destId="{2561AA96-CE03-434B-B930-E51E81A7B389}" srcOrd="0" destOrd="0" parTransId="{E6626809-2C1B-46F8-9992-2E039F15D386}" sibTransId="{0838DED7-9628-4584-BCAD-174D6294A081}"/>
    <dgm:cxn modelId="{AF9142F5-CE97-4476-AD60-6D1221A6FA45}" type="presOf" srcId="{1353BA86-A9EE-4706-BC68-7E148F7D710C}" destId="{61BDCA8B-54CF-4929-A2AA-5CAD10949194}" srcOrd="0" destOrd="0" presId="urn:microsoft.com/office/officeart/2005/8/layout/cycle1"/>
    <dgm:cxn modelId="{79F96BFF-F2A3-4048-B274-56B22B6ED527}" srcId="{10BD12C9-3B40-468C-9917-6A018841939A}" destId="{FCAFC2CD-6ACD-4C38-86BA-557E2719804B}" srcOrd="2" destOrd="0" parTransId="{4167DADE-2C7C-456C-BCD2-2997D7A6B39C}" sibTransId="{0205CD75-84A9-4D64-9CA3-E6537D725689}"/>
    <dgm:cxn modelId="{451D51ED-477D-4F2D-B4B0-3A42E823EFA0}" srcId="{10BD12C9-3B40-468C-9917-6A018841939A}" destId="{20F4F462-5D64-4101-BABC-56E0EB3B7677}" srcOrd="4" destOrd="0" parTransId="{A834AE95-B6CB-489D-ACB8-5358F26AD2C0}" sibTransId="{C8582B73-5608-4C47-994F-51F48B68FB49}"/>
    <dgm:cxn modelId="{3250F0F6-DFA5-49BA-831E-D4DA33DDAA11}" type="presOf" srcId="{10BD12C9-3B40-468C-9917-6A018841939A}" destId="{2A9B50E1-20EF-48FD-917A-7991B29E9F0D}" srcOrd="0" destOrd="0" presId="urn:microsoft.com/office/officeart/2005/8/layout/cycle1"/>
    <dgm:cxn modelId="{5985C707-1F5D-4E4E-AA62-500BC95E35D0}" type="presOf" srcId="{2561AA96-CE03-434B-B930-E51E81A7B389}" destId="{BB14A4BD-534E-483F-9985-938C293A9300}" srcOrd="0" destOrd="0" presId="urn:microsoft.com/office/officeart/2005/8/layout/cycle1"/>
    <dgm:cxn modelId="{0D8AB270-0C88-468B-8D5F-C10703647F90}" type="presOf" srcId="{BB62E83A-77A8-405A-B57F-C427436BBD50}" destId="{867C7D11-5BB9-4EE1-AB76-10C8CFC15B12}" srcOrd="0" destOrd="0" presId="urn:microsoft.com/office/officeart/2005/8/layout/cycle1"/>
    <dgm:cxn modelId="{442B1263-B8C7-45C2-883A-EB386D52B268}" type="presOf" srcId="{3E9F7C60-C20C-4331-BC04-68F0B5A9A163}" destId="{4BF9D2EF-25F8-4800-AD34-F62CAFDE511D}" srcOrd="0" destOrd="0" presId="urn:microsoft.com/office/officeart/2005/8/layout/cycle1"/>
    <dgm:cxn modelId="{8267DC20-8501-4407-A76B-CE8D471B233A}" srcId="{10BD12C9-3B40-468C-9917-6A018841939A}" destId="{82ADF793-E6D4-42AE-BE4A-7CCB915B6FF9}" srcOrd="3" destOrd="0" parTransId="{60ADDFF1-10DB-47AD-A76E-6CFADBED6BDD}" sibTransId="{1353BA86-A9EE-4706-BC68-7E148F7D710C}"/>
    <dgm:cxn modelId="{DB8884B4-50BE-435A-9A35-0A6C71F6F2F7}" type="presOf" srcId="{C8582B73-5608-4C47-994F-51F48B68FB49}" destId="{AB925075-7C58-49F0-87DA-C91AF093852A}" srcOrd="0" destOrd="0" presId="urn:microsoft.com/office/officeart/2005/8/layout/cycle1"/>
    <dgm:cxn modelId="{A2870BF3-9A0A-43F7-AF23-2BAAA0868654}" type="presParOf" srcId="{2A9B50E1-20EF-48FD-917A-7991B29E9F0D}" destId="{57676314-8A75-4578-9892-1D09767323D4}" srcOrd="0" destOrd="0" presId="urn:microsoft.com/office/officeart/2005/8/layout/cycle1"/>
    <dgm:cxn modelId="{2E0B017F-151F-4D05-9B35-4245EBD98F13}" type="presParOf" srcId="{2A9B50E1-20EF-48FD-917A-7991B29E9F0D}" destId="{BB14A4BD-534E-483F-9985-938C293A9300}" srcOrd="1" destOrd="0" presId="urn:microsoft.com/office/officeart/2005/8/layout/cycle1"/>
    <dgm:cxn modelId="{748DED6A-A2FB-4D33-9FE1-96F1B6B974D6}" type="presParOf" srcId="{2A9B50E1-20EF-48FD-917A-7991B29E9F0D}" destId="{75ACEDA8-8E9D-4CF2-91A8-7B298190CA76}" srcOrd="2" destOrd="0" presId="urn:microsoft.com/office/officeart/2005/8/layout/cycle1"/>
    <dgm:cxn modelId="{F83F7C91-8B3A-4A5E-9AB7-EE04B5F54A8B}" type="presParOf" srcId="{2A9B50E1-20EF-48FD-917A-7991B29E9F0D}" destId="{65A87733-AE9D-4983-968D-F4950BCE52FD}" srcOrd="3" destOrd="0" presId="urn:microsoft.com/office/officeart/2005/8/layout/cycle1"/>
    <dgm:cxn modelId="{FA0710B6-F2B8-4AD0-A312-6D8116DA36B3}" type="presParOf" srcId="{2A9B50E1-20EF-48FD-917A-7991B29E9F0D}" destId="{867C7D11-5BB9-4EE1-AB76-10C8CFC15B12}" srcOrd="4" destOrd="0" presId="urn:microsoft.com/office/officeart/2005/8/layout/cycle1"/>
    <dgm:cxn modelId="{E668F45F-4BED-4D11-8F5F-3BA932A106E3}" type="presParOf" srcId="{2A9B50E1-20EF-48FD-917A-7991B29E9F0D}" destId="{4BF9D2EF-25F8-4800-AD34-F62CAFDE511D}" srcOrd="5" destOrd="0" presId="urn:microsoft.com/office/officeart/2005/8/layout/cycle1"/>
    <dgm:cxn modelId="{6A1906FE-8178-43DD-8B96-62E3168BBA0F}" type="presParOf" srcId="{2A9B50E1-20EF-48FD-917A-7991B29E9F0D}" destId="{68AF68A5-505E-463C-B641-4E7BB897A63C}" srcOrd="6" destOrd="0" presId="urn:microsoft.com/office/officeart/2005/8/layout/cycle1"/>
    <dgm:cxn modelId="{24B53D13-B78E-447F-9A13-0767A41726F3}" type="presParOf" srcId="{2A9B50E1-20EF-48FD-917A-7991B29E9F0D}" destId="{3C7C1FE5-081A-4068-A23B-87DCD8EC4F07}" srcOrd="7" destOrd="0" presId="urn:microsoft.com/office/officeart/2005/8/layout/cycle1"/>
    <dgm:cxn modelId="{B47ABE79-7477-475C-A35A-6C078DFE0BC1}" type="presParOf" srcId="{2A9B50E1-20EF-48FD-917A-7991B29E9F0D}" destId="{00C80DC0-D0CB-4B2C-B5F4-E489842968B4}" srcOrd="8" destOrd="0" presId="urn:microsoft.com/office/officeart/2005/8/layout/cycle1"/>
    <dgm:cxn modelId="{446E83A2-5D41-4562-8519-5DD788259EF4}" type="presParOf" srcId="{2A9B50E1-20EF-48FD-917A-7991B29E9F0D}" destId="{9F9731B0-E30B-49A2-85E3-FF5AC43B975A}" srcOrd="9" destOrd="0" presId="urn:microsoft.com/office/officeart/2005/8/layout/cycle1"/>
    <dgm:cxn modelId="{5A4CE2F4-FB60-437D-B620-688BABAB372B}" type="presParOf" srcId="{2A9B50E1-20EF-48FD-917A-7991B29E9F0D}" destId="{34608F5D-BD92-499D-8EFC-9A45416C58A5}" srcOrd="10" destOrd="0" presId="urn:microsoft.com/office/officeart/2005/8/layout/cycle1"/>
    <dgm:cxn modelId="{57F66F47-A62C-4708-B456-B94B087A071A}" type="presParOf" srcId="{2A9B50E1-20EF-48FD-917A-7991B29E9F0D}" destId="{61BDCA8B-54CF-4929-A2AA-5CAD10949194}" srcOrd="11" destOrd="0" presId="urn:microsoft.com/office/officeart/2005/8/layout/cycle1"/>
    <dgm:cxn modelId="{978EBBA6-0BF5-418B-925E-6E7F79F6E2BB}" type="presParOf" srcId="{2A9B50E1-20EF-48FD-917A-7991B29E9F0D}" destId="{576ADE11-8FF1-4CF1-BD7C-E390EF5BA399}" srcOrd="12" destOrd="0" presId="urn:microsoft.com/office/officeart/2005/8/layout/cycle1"/>
    <dgm:cxn modelId="{0C9D7A5A-9D17-4429-881E-9F72E42B7AB6}" type="presParOf" srcId="{2A9B50E1-20EF-48FD-917A-7991B29E9F0D}" destId="{67C55E9A-A782-4DB6-86E3-EF12D623AFDA}" srcOrd="13" destOrd="0" presId="urn:microsoft.com/office/officeart/2005/8/layout/cycle1"/>
    <dgm:cxn modelId="{8826013B-8F5F-4D15-B394-7D3F722F1565}" type="presParOf" srcId="{2A9B50E1-20EF-48FD-917A-7991B29E9F0D}" destId="{AB925075-7C58-49F0-87DA-C91AF093852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4A4BD-534E-483F-9985-938C293A9300}">
      <dsp:nvSpPr>
        <dsp:cNvPr id="0" name=""/>
        <dsp:cNvSpPr/>
      </dsp:nvSpPr>
      <dsp:spPr>
        <a:xfrm>
          <a:off x="3509646" y="32980"/>
          <a:ext cx="1978775" cy="1139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Принцип результативности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3509646" y="32980"/>
        <a:ext cx="1978775" cy="1139447"/>
      </dsp:txXfrm>
    </dsp:sp>
    <dsp:sp modelId="{75ACEDA8-8E9D-4CF2-91A8-7B298190CA76}">
      <dsp:nvSpPr>
        <dsp:cNvPr id="0" name=""/>
        <dsp:cNvSpPr/>
      </dsp:nvSpPr>
      <dsp:spPr>
        <a:xfrm>
          <a:off x="1243105" y="-682"/>
          <a:ext cx="4279437" cy="4279437"/>
        </a:xfrm>
        <a:prstGeom prst="circularArrow">
          <a:avLst>
            <a:gd name="adj1" fmla="val 5192"/>
            <a:gd name="adj2" fmla="val 335325"/>
            <a:gd name="adj3" fmla="val 21295636"/>
            <a:gd name="adj4" fmla="val 19764141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C7D11-5BB9-4EE1-AB76-10C8CFC15B12}">
      <dsp:nvSpPr>
        <dsp:cNvPr id="0" name=""/>
        <dsp:cNvSpPr/>
      </dsp:nvSpPr>
      <dsp:spPr>
        <a:xfrm>
          <a:off x="4195395" y="2156138"/>
          <a:ext cx="1986991" cy="1139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Принцип субъект-субъектного взаимодействия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4195395" y="2156138"/>
        <a:ext cx="1986991" cy="1139447"/>
      </dsp:txXfrm>
    </dsp:sp>
    <dsp:sp modelId="{4BF9D2EF-25F8-4800-AD34-F62CAFDE511D}">
      <dsp:nvSpPr>
        <dsp:cNvPr id="0" name=""/>
        <dsp:cNvSpPr/>
      </dsp:nvSpPr>
      <dsp:spPr>
        <a:xfrm>
          <a:off x="1243105" y="-682"/>
          <a:ext cx="4279437" cy="4279437"/>
        </a:xfrm>
        <a:prstGeom prst="circularArrow">
          <a:avLst>
            <a:gd name="adj1" fmla="val 5192"/>
            <a:gd name="adj2" fmla="val 335325"/>
            <a:gd name="adj3" fmla="val 3593939"/>
            <a:gd name="adj4" fmla="val 2251155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C1FE5-081A-4068-A23B-87DCD8EC4F07}">
      <dsp:nvSpPr>
        <dsp:cNvPr id="0" name=""/>
        <dsp:cNvSpPr/>
      </dsp:nvSpPr>
      <dsp:spPr>
        <a:xfrm>
          <a:off x="2594947" y="3468322"/>
          <a:ext cx="1575753" cy="1139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Принцип вариативности 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2594947" y="3468322"/>
        <a:ext cx="1575753" cy="1139447"/>
      </dsp:txXfrm>
    </dsp:sp>
    <dsp:sp modelId="{00C80DC0-D0CB-4B2C-B5F4-E489842968B4}">
      <dsp:nvSpPr>
        <dsp:cNvPr id="0" name=""/>
        <dsp:cNvSpPr/>
      </dsp:nvSpPr>
      <dsp:spPr>
        <a:xfrm>
          <a:off x="1243105" y="-682"/>
          <a:ext cx="4279437" cy="4279437"/>
        </a:xfrm>
        <a:prstGeom prst="circularArrow">
          <a:avLst>
            <a:gd name="adj1" fmla="val 5192"/>
            <a:gd name="adj2" fmla="val 335325"/>
            <a:gd name="adj3" fmla="val 8213520"/>
            <a:gd name="adj4" fmla="val 6870736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08F5D-BD92-499D-8EFC-9A45416C58A5}">
      <dsp:nvSpPr>
        <dsp:cNvPr id="0" name=""/>
        <dsp:cNvSpPr/>
      </dsp:nvSpPr>
      <dsp:spPr>
        <a:xfrm>
          <a:off x="466013" y="2156138"/>
          <a:ext cx="2221489" cy="1139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Принцип рефлексии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466013" y="2156138"/>
        <a:ext cx="2221489" cy="1139447"/>
      </dsp:txXfrm>
    </dsp:sp>
    <dsp:sp modelId="{61BDCA8B-54CF-4929-A2AA-5CAD10949194}">
      <dsp:nvSpPr>
        <dsp:cNvPr id="0" name=""/>
        <dsp:cNvSpPr/>
      </dsp:nvSpPr>
      <dsp:spPr>
        <a:xfrm>
          <a:off x="1243105" y="-682"/>
          <a:ext cx="4279437" cy="4279437"/>
        </a:xfrm>
        <a:prstGeom prst="circularArrow">
          <a:avLst>
            <a:gd name="adj1" fmla="val 5192"/>
            <a:gd name="adj2" fmla="val 335325"/>
            <a:gd name="adj3" fmla="val 12300534"/>
            <a:gd name="adj4" fmla="val 10769039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55E9A-A782-4DB6-86E3-EF12D623AFDA}">
      <dsp:nvSpPr>
        <dsp:cNvPr id="0" name=""/>
        <dsp:cNvSpPr/>
      </dsp:nvSpPr>
      <dsp:spPr>
        <a:xfrm>
          <a:off x="1268828" y="32980"/>
          <a:ext cx="1995571" cy="1139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Принцип деятельности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1268828" y="32980"/>
        <a:ext cx="1995571" cy="1139447"/>
      </dsp:txXfrm>
    </dsp:sp>
    <dsp:sp modelId="{AB925075-7C58-49F0-87DA-C91AF093852A}">
      <dsp:nvSpPr>
        <dsp:cNvPr id="0" name=""/>
        <dsp:cNvSpPr/>
      </dsp:nvSpPr>
      <dsp:spPr>
        <a:xfrm>
          <a:off x="1243105" y="-682"/>
          <a:ext cx="4279437" cy="4279437"/>
        </a:xfrm>
        <a:prstGeom prst="circularArrow">
          <a:avLst>
            <a:gd name="adj1" fmla="val 5192"/>
            <a:gd name="adj2" fmla="val 335325"/>
            <a:gd name="adj3" fmla="val 16094430"/>
            <a:gd name="adj4" fmla="val 15985479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7B82B-D3E5-4862-97B5-31F2FFF39E67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7DBFB-355C-4A39-A009-648016CAC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77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DBFB-355C-4A39-A009-648016CAC1D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5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7360-58C2-449B-AE2D-26FE17F61635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3E1CD-D310-44F1-8B0B-BCF70150A9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4442" y="1458909"/>
            <a:ext cx="7272334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«</a:t>
            </a:r>
            <a:r>
              <a:rPr lang="ru-RU" b="1" dirty="0"/>
              <a:t>Подготовка и проведение урока английского языка на основе методического конструктора </a:t>
            </a:r>
            <a:br>
              <a:rPr lang="ru-RU" b="1" dirty="0"/>
            </a:br>
            <a:r>
              <a:rPr lang="ru-RU" b="1" dirty="0"/>
              <a:t>А.А. </a:t>
            </a:r>
            <a:r>
              <a:rPr lang="ru-RU" b="1" dirty="0" err="1"/>
              <a:t>Гина</a:t>
            </a:r>
            <a:r>
              <a:rPr lang="ru-RU" b="1" dirty="0"/>
              <a:t>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286256"/>
            <a:ext cx="6715172" cy="85725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Открытое занятие по МДК 05.02 Углубленная подготовка в области иностранного языка</a:t>
            </a:r>
          </a:p>
          <a:p>
            <a:r>
              <a:rPr lang="ru-RU" dirty="0"/>
              <a:t>Преподаватель </a:t>
            </a:r>
            <a:r>
              <a:rPr lang="ru-RU" dirty="0" err="1"/>
              <a:t>Горева</a:t>
            </a:r>
            <a:r>
              <a:rPr lang="ru-RU" dirty="0"/>
              <a:t> Е.И.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75810" cy="1229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Отбор приёмов для работы с лексикой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757757"/>
          </a:xfrm>
        </p:spPr>
        <p:txBody>
          <a:bodyPr>
            <a:normAutofit/>
          </a:bodyPr>
          <a:lstStyle/>
          <a:p>
            <a:r>
              <a:rPr lang="ru-RU" sz="2800" dirty="0"/>
              <a:t>Разделы Конструктора:</a:t>
            </a:r>
          </a:p>
          <a:p>
            <a:r>
              <a:rPr lang="ru-RU" sz="2800" dirty="0"/>
              <a:t>Д. Приемы повышения учебной мотивации в рамках начального этапа урока</a:t>
            </a:r>
          </a:p>
          <a:p>
            <a:r>
              <a:rPr lang="ru-RU" sz="2800" dirty="0"/>
              <a:t>Е. Приемы повышения учебной мотивации при введении нового материала</a:t>
            </a:r>
          </a:p>
          <a:p>
            <a:r>
              <a:rPr lang="ru-RU" sz="2800" dirty="0"/>
              <a:t>Ж. Игровые приемы учебной работы при отработке, тренировке, повторении, систематизации, обобщении  изучаемого материала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15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043890" cy="7032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Classroom English</a:t>
            </a:r>
            <a:endParaRPr lang="ru-RU" sz="40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088421"/>
              </p:ext>
            </p:extLst>
          </p:nvPr>
        </p:nvGraphicFramePr>
        <p:xfrm>
          <a:off x="467544" y="2132856"/>
          <a:ext cx="7848872" cy="3672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026"/>
                <a:gridCol w="3924846"/>
              </a:tblGrid>
              <a:tr h="3672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а) Встаньте, пожалуйста!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Возьмите ваши учебники, подойдите к моему столу.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Откройте учебники на стр. 36.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Начните читать. Спасибо.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Продолжайте читать. Хорошо.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Закройте книги. Идите на ваше место.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Stand up, please!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Take your books, come up to my table.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Open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your books at page 36.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Begin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reading. Thank you.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Go on reading. 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Good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Close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your books. Go to your places.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043890" cy="7032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Classroom English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348135"/>
              </p:ext>
            </p:extLst>
          </p:nvPr>
        </p:nvGraphicFramePr>
        <p:xfrm>
          <a:off x="1115616" y="1988840"/>
          <a:ext cx="7128792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4024"/>
                <a:gridCol w="3564768"/>
              </a:tblGrid>
              <a:tr h="37444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б) Подготовьтесь к уроку, пожалуйста.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Посмотрите на картинку, скажите «диван», «кресло», «шкаф для одежды».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Ответьте на мой вопрос: «У вас есть кресло (шкаф, диван)?»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Повторите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за мной: «Кресло рядом с диваном».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Поговорите друг с другом, пожалуйста. Молодцы!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Get ready for the lesson, please.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Look at the picture, say ‘sofa’, ‘armchair’, ‘wardrobe’.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Answer my question: “Have you got an armchair (a wardrobe, a sofa)?”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Repeat after me: “The armchair is next to the sofa”.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Talk to each other, please. Well done!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0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43890" cy="7032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Classroom English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268586"/>
              </p:ext>
            </p:extLst>
          </p:nvPr>
        </p:nvGraphicFramePr>
        <p:xfrm>
          <a:off x="1115616" y="1844824"/>
          <a:ext cx="6912768" cy="381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023"/>
                <a:gridCol w="3456745"/>
              </a:tblGrid>
              <a:tr h="38164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в) Откройте рабочую тетрадь, пожалуйста.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Возьмите ручки.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Запишите слова: «стол», «комната», «лампа».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Покажите мне букву ‘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’  в словах.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Давайте сыграем. Отгадайте слово: «Мы там живём. Это может быть большим, маленьким, светлым. Там есть диван, кровать, стол».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Open your workbook, please.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Take your pens.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Write down the words: ‘table’, ‘room’, ‘lamp’.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Show me the letter ‘a’ in the words.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Let’s play. Guess the word: We live there. It can be big, small, light. 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There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is a sofa, a bed, a table there.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3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42918"/>
            <a:ext cx="8075810" cy="12019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Составление схем для оценки работы по разделу учебника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461183"/>
              </p:ext>
            </p:extLst>
          </p:nvPr>
        </p:nvGraphicFramePr>
        <p:xfrm>
          <a:off x="1187624" y="2204864"/>
          <a:ext cx="7056784" cy="381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024"/>
                <a:gridCol w="3528760"/>
              </a:tblGrid>
              <a:tr h="2081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Я умею употреблять предлоги времени: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- in the morning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- in the afternoon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- in the evening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- at night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Я знаю, как пишутся названия дней недели: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Sunday, Monday …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4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Я могу рассказать о моём распорядке дня, используя фразы: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‘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get up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’, ‘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come home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’ и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задать вопрос однокласснику: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- What time do you get up?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2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A Scale to Success</a:t>
            </a:r>
            <a:endParaRPr lang="ru-RU" sz="40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59404"/>
              </p:ext>
            </p:extLst>
          </p:nvPr>
        </p:nvGraphicFramePr>
        <p:xfrm>
          <a:off x="539551" y="3789039"/>
          <a:ext cx="8352929" cy="2808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7"/>
                <a:gridCol w="3600400"/>
                <a:gridCol w="3888432"/>
              </a:tblGrid>
              <a:tr h="561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Я мог работать лучше.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I </a:t>
                      </a:r>
                      <a:r>
                        <a:rPr lang="ru-RU" sz="1600" dirty="0" err="1">
                          <a:effectLst/>
                        </a:rPr>
                        <a:t>could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do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better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Сегодня я понял, чего мне не хватает для успешной работы.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Today I have realized what I need to succeed.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Сегодня я работал в полную силу. У меня всё получилось.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did a good job.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 очень старался, но у меня не получилось.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did my best, but I didn’t succeed.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 сегодня плохо работал.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did a bad job.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899592" y="3933056"/>
            <a:ext cx="333375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50687" y="447548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747191" y="5013176"/>
            <a:ext cx="542925" cy="24765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899592" y="5661248"/>
            <a:ext cx="238125" cy="1762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1"/>
          <p:cNvSpPr>
            <a:spLocks/>
          </p:cNvSpPr>
          <p:nvPr/>
        </p:nvSpPr>
        <p:spPr bwMode="auto">
          <a:xfrm>
            <a:off x="899592" y="6165304"/>
            <a:ext cx="200025" cy="274637"/>
          </a:xfrm>
          <a:custGeom>
            <a:avLst/>
            <a:gdLst>
              <a:gd name="T0" fmla="*/ 0 w 900"/>
              <a:gd name="T1" fmla="*/ 630 h 680"/>
              <a:gd name="T2" fmla="*/ 165 w 900"/>
              <a:gd name="T3" fmla="*/ 675 h 680"/>
              <a:gd name="T4" fmla="*/ 255 w 900"/>
              <a:gd name="T5" fmla="*/ 660 h 680"/>
              <a:gd name="T6" fmla="*/ 285 w 900"/>
              <a:gd name="T7" fmla="*/ 570 h 680"/>
              <a:gd name="T8" fmla="*/ 270 w 900"/>
              <a:gd name="T9" fmla="*/ 510 h 680"/>
              <a:gd name="T10" fmla="*/ 225 w 900"/>
              <a:gd name="T11" fmla="*/ 480 h 680"/>
              <a:gd name="T12" fmla="*/ 195 w 900"/>
              <a:gd name="T13" fmla="*/ 435 h 680"/>
              <a:gd name="T14" fmla="*/ 480 w 900"/>
              <a:gd name="T15" fmla="*/ 405 h 680"/>
              <a:gd name="T16" fmla="*/ 600 w 900"/>
              <a:gd name="T17" fmla="*/ 405 h 680"/>
              <a:gd name="T18" fmla="*/ 570 w 900"/>
              <a:gd name="T19" fmla="*/ 315 h 680"/>
              <a:gd name="T20" fmla="*/ 495 w 900"/>
              <a:gd name="T21" fmla="*/ 120 h 680"/>
              <a:gd name="T22" fmla="*/ 510 w 900"/>
              <a:gd name="T23" fmla="*/ 30 h 680"/>
              <a:gd name="T24" fmla="*/ 615 w 900"/>
              <a:gd name="T25" fmla="*/ 15 h 680"/>
              <a:gd name="T26" fmla="*/ 675 w 900"/>
              <a:gd name="T27" fmla="*/ 0 h 680"/>
              <a:gd name="T28" fmla="*/ 735 w 900"/>
              <a:gd name="T29" fmla="*/ 15 h 680"/>
              <a:gd name="T30" fmla="*/ 825 w 900"/>
              <a:gd name="T31" fmla="*/ 60 h 680"/>
              <a:gd name="T32" fmla="*/ 900 w 900"/>
              <a:gd name="T33" fmla="*/ 6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00" h="680">
                <a:moveTo>
                  <a:pt x="0" y="630"/>
                </a:moveTo>
                <a:cubicBezTo>
                  <a:pt x="55" y="648"/>
                  <a:pt x="110" y="657"/>
                  <a:pt x="165" y="675"/>
                </a:cubicBezTo>
                <a:cubicBezTo>
                  <a:pt x="195" y="670"/>
                  <a:pt x="232" y="680"/>
                  <a:pt x="255" y="660"/>
                </a:cubicBezTo>
                <a:cubicBezTo>
                  <a:pt x="279" y="639"/>
                  <a:pt x="285" y="570"/>
                  <a:pt x="285" y="570"/>
                </a:cubicBezTo>
                <a:cubicBezTo>
                  <a:pt x="280" y="550"/>
                  <a:pt x="281" y="527"/>
                  <a:pt x="270" y="510"/>
                </a:cubicBezTo>
                <a:cubicBezTo>
                  <a:pt x="260" y="495"/>
                  <a:pt x="238" y="493"/>
                  <a:pt x="225" y="480"/>
                </a:cubicBezTo>
                <a:cubicBezTo>
                  <a:pt x="212" y="467"/>
                  <a:pt x="205" y="450"/>
                  <a:pt x="195" y="435"/>
                </a:cubicBezTo>
                <a:cubicBezTo>
                  <a:pt x="300" y="365"/>
                  <a:pt x="324" y="393"/>
                  <a:pt x="480" y="405"/>
                </a:cubicBezTo>
                <a:cubicBezTo>
                  <a:pt x="504" y="413"/>
                  <a:pt x="582" y="447"/>
                  <a:pt x="600" y="405"/>
                </a:cubicBezTo>
                <a:cubicBezTo>
                  <a:pt x="612" y="376"/>
                  <a:pt x="580" y="345"/>
                  <a:pt x="570" y="315"/>
                </a:cubicBezTo>
                <a:cubicBezTo>
                  <a:pt x="547" y="245"/>
                  <a:pt x="536" y="182"/>
                  <a:pt x="495" y="120"/>
                </a:cubicBezTo>
                <a:cubicBezTo>
                  <a:pt x="500" y="90"/>
                  <a:pt x="487" y="50"/>
                  <a:pt x="510" y="30"/>
                </a:cubicBezTo>
                <a:cubicBezTo>
                  <a:pt x="537" y="7"/>
                  <a:pt x="580" y="21"/>
                  <a:pt x="615" y="15"/>
                </a:cubicBezTo>
                <a:cubicBezTo>
                  <a:pt x="635" y="11"/>
                  <a:pt x="655" y="5"/>
                  <a:pt x="675" y="0"/>
                </a:cubicBezTo>
                <a:cubicBezTo>
                  <a:pt x="695" y="5"/>
                  <a:pt x="716" y="7"/>
                  <a:pt x="735" y="15"/>
                </a:cubicBezTo>
                <a:cubicBezTo>
                  <a:pt x="790" y="39"/>
                  <a:pt x="766" y="53"/>
                  <a:pt x="825" y="60"/>
                </a:cubicBezTo>
                <a:cubicBezTo>
                  <a:pt x="850" y="63"/>
                  <a:pt x="875" y="60"/>
                  <a:pt x="900" y="6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64986" y="1196752"/>
            <a:ext cx="73954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Обсудить элементы конструктора современного учебного занятия; подкрепить обсуждение примерами с практики пробных занятий.</a:t>
            </a:r>
          </a:p>
          <a:p>
            <a:r>
              <a:rPr lang="ru-RU" dirty="0"/>
              <a:t>2. Спроектировать урок работы с лексикой в 3 классе.</a:t>
            </a:r>
          </a:p>
          <a:p>
            <a:r>
              <a:rPr lang="ru-RU" dirty="0"/>
              <a:t>3. Представить несколько фрагментов работы с лексическим материалом на выбор.</a:t>
            </a:r>
          </a:p>
          <a:p>
            <a:r>
              <a:rPr lang="ru-RU" dirty="0"/>
              <a:t>4. Отработать употребление фраз классного обихода.</a:t>
            </a:r>
          </a:p>
          <a:p>
            <a:r>
              <a:rPr lang="ru-RU" dirty="0"/>
              <a:t>5. Обсудить и представить варианты контроля и оценки работы с лексикой на уроке в начальной школе.</a:t>
            </a:r>
          </a:p>
        </p:txBody>
      </p:sp>
    </p:spTree>
    <p:extLst>
      <p:ext uri="{BB962C8B-B14F-4D97-AF65-F5344CB8AC3E}">
        <p14:creationId xmlns:p14="http://schemas.microsoft.com/office/powerpoint/2010/main" val="35182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75810" cy="1229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Вывод</a:t>
            </a:r>
            <a:r>
              <a:rPr lang="ru-RU" sz="3600" dirty="0">
                <a:solidFill>
                  <a:srgbClr val="0070C0"/>
                </a:solidFill>
              </a:rPr>
              <a:t>: Главное условие успешного обучения – способность учителя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757757"/>
          </a:xfrm>
        </p:spPr>
        <p:txBody>
          <a:bodyPr>
            <a:normAutofit/>
          </a:bodyPr>
          <a:lstStyle/>
          <a:p>
            <a:r>
              <a:rPr lang="ru-RU" dirty="0" smtClean="0"/>
              <a:t>совершенствовать </a:t>
            </a:r>
            <a:r>
              <a:rPr lang="ru-RU" dirty="0"/>
              <a:t>современный урок (учебное занятие), </a:t>
            </a:r>
            <a:endParaRPr lang="ru-RU" dirty="0" smtClean="0"/>
          </a:p>
          <a:p>
            <a:r>
              <a:rPr lang="ru-RU" dirty="0" smtClean="0"/>
              <a:t>находить </a:t>
            </a:r>
            <a:r>
              <a:rPr lang="ru-RU" dirty="0"/>
              <a:t>новые подходы, приёмы обучения учащихся, позволяющие повышать познавательный интерес к изучаемому предмету, </a:t>
            </a:r>
            <a:endParaRPr lang="ru-RU" dirty="0" smtClean="0"/>
          </a:p>
          <a:p>
            <a:r>
              <a:rPr lang="ru-RU" dirty="0" smtClean="0"/>
              <a:t>повышать </a:t>
            </a:r>
            <a:r>
              <a:rPr lang="ru-RU" dirty="0"/>
              <a:t>качество знаний учащихся, в полной мере вовлекая их в организацию собственной учебной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3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36712"/>
            <a:ext cx="8258204" cy="5521245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Спасибо </a:t>
            </a:r>
            <a:r>
              <a:rPr lang="ru-RU" sz="4400" b="1" dirty="0">
                <a:solidFill>
                  <a:srgbClr val="0070C0"/>
                </a:solidFill>
              </a:rPr>
              <a:t>за </a:t>
            </a:r>
            <a:r>
              <a:rPr lang="ru-RU" sz="4400" b="1" dirty="0" smtClean="0">
                <a:solidFill>
                  <a:srgbClr val="0070C0"/>
                </a:solidFill>
              </a:rPr>
              <a:t>внимание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4400" b="1" dirty="0">
                <a:solidFill>
                  <a:srgbClr val="0070C0"/>
                </a:solidFill>
              </a:rPr>
              <a:t>и участие в работе!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55778"/>
            <a:ext cx="6696744" cy="440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7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043890" cy="9858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Ученик в современной школе???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7577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76" y="2060848"/>
            <a:ext cx="334712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0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043890" cy="7032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Цель занятия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75775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освоение </a:t>
            </a:r>
            <a:r>
              <a:rPr lang="ru-RU" dirty="0"/>
              <a:t>приёмов конструирования урока  работы с лексикой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043890" cy="7032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Задачи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75775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 Обсудить элементы конструктора современного учебного занятия; подкрепить обсуждение примерами с практики пробных занятий.</a:t>
            </a:r>
          </a:p>
          <a:p>
            <a:r>
              <a:rPr lang="ru-RU" dirty="0"/>
              <a:t>2. Спроектировать урок работы с лексикой в 3 классе.</a:t>
            </a:r>
          </a:p>
          <a:p>
            <a:r>
              <a:rPr lang="ru-RU" dirty="0"/>
              <a:t>3. Представить несколько фрагментов работы с лексическим материалом на выбор.</a:t>
            </a:r>
          </a:p>
          <a:p>
            <a:r>
              <a:rPr lang="ru-RU" dirty="0"/>
              <a:t>4. Отработать употребление фраз классного обихода.</a:t>
            </a:r>
          </a:p>
          <a:p>
            <a:r>
              <a:rPr lang="ru-RU" dirty="0"/>
              <a:t>5. Обсудить и представить варианты контроля и оценки работы с лексикой на уроке в начальной школе.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4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М.В</a:t>
            </a:r>
            <a:r>
              <a:rPr lang="ru-RU" sz="4000" dirty="0">
                <a:solidFill>
                  <a:srgbClr val="0070C0"/>
                </a:solidFill>
              </a:rPr>
              <a:t>. Остроградский:</a:t>
            </a:r>
            <a:br>
              <a:rPr lang="ru-RU" sz="4000" dirty="0">
                <a:solidFill>
                  <a:srgbClr val="0070C0"/>
                </a:solidFill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1600200"/>
            <a:ext cx="4104456" cy="4525963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«</a:t>
            </a:r>
            <a:r>
              <a:rPr lang="ru-RU" dirty="0"/>
              <a:t>Хорошие учителя создают хороших учеников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/>
              <a:t>«Учитель, могущий наделить своих воспитанников способностью находить радость в труде, должен быть увенчан лаврами».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538736" cy="452596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54" y="1484784"/>
            <a:ext cx="332352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6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</a:t>
            </a:r>
            <a:r>
              <a:rPr lang="ru-RU" dirty="0">
                <a:solidFill>
                  <a:srgbClr val="0070C0"/>
                </a:solidFill>
              </a:rPr>
              <a:t>. Сухомлинский: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«Урок – это зеркало общей и педагогической культуры учителя, мерило его интеллектуального богатства, показатель его кругозора и эрудиции».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44" y="1628800"/>
            <a:ext cx="313842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0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42918"/>
            <a:ext cx="8075810" cy="12019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Принципы </a:t>
            </a:r>
            <a:r>
              <a:rPr lang="ru-RU" sz="4000" dirty="0">
                <a:solidFill>
                  <a:srgbClr val="0070C0"/>
                </a:solidFill>
              </a:rPr>
              <a:t>построения учебного занятия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757757"/>
          </a:xfrm>
        </p:spPr>
        <p:txBody>
          <a:bodyPr/>
          <a:lstStyle/>
          <a:p>
            <a:endParaRPr lang="ru-RU" sz="2800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91223625"/>
              </p:ext>
            </p:extLst>
          </p:nvPr>
        </p:nvGraphicFramePr>
        <p:xfrm>
          <a:off x="1115616" y="1844824"/>
          <a:ext cx="6648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003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03802" cy="180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Технология </a:t>
            </a:r>
            <a:r>
              <a:rPr lang="ru-RU" sz="3200" dirty="0">
                <a:solidFill>
                  <a:srgbClr val="0070C0"/>
                </a:solidFill>
              </a:rPr>
              <a:t>планирования уроков английского языка на основе методического конструктора А. </a:t>
            </a:r>
            <a:r>
              <a:rPr lang="ru-RU" sz="3200" dirty="0" err="1">
                <a:solidFill>
                  <a:srgbClr val="0070C0"/>
                </a:solidFill>
              </a:rPr>
              <a:t>Гина</a:t>
            </a:r>
            <a:r>
              <a:rPr lang="ru-RU" sz="3200" dirty="0">
                <a:solidFill>
                  <a:srgbClr val="0070C0"/>
                </a:solidFill>
              </a:rPr>
              <a:t> с учетом приёмов повышения учебной мотивации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7577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/>
          </a:p>
          <a:p>
            <a:r>
              <a:rPr lang="ru-RU" sz="2800" dirty="0"/>
              <a:t>принципы должны четко проявляться на каждом этапе;</a:t>
            </a:r>
          </a:p>
          <a:p>
            <a:r>
              <a:rPr lang="ru-RU" sz="2800" dirty="0"/>
              <a:t>цели урока должны реализовываться;</a:t>
            </a:r>
          </a:p>
          <a:p>
            <a:r>
              <a:rPr lang="ru-RU" sz="2800" dirty="0"/>
              <a:t>структура урока, поурочные отборы и организация материала, средства обучения и контроля должны соответствовать характеру концепции и целевой направленности урока.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423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03802" cy="18722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>
                <a:solidFill>
                  <a:srgbClr val="0070C0"/>
                </a:solidFill>
              </a:rPr>
              <a:t>Алгоритм </a:t>
            </a:r>
            <a:r>
              <a:rPr lang="ru-RU" sz="3200" dirty="0">
                <a:solidFill>
                  <a:srgbClr val="0070C0"/>
                </a:solidFill>
              </a:rPr>
              <a:t>деятельности по применению техники “Конструктор” на основании разработки методического конструктора урока А. </a:t>
            </a:r>
            <a:r>
              <a:rPr lang="ru-RU" sz="3200" dirty="0" err="1" smtClean="0">
                <a:solidFill>
                  <a:srgbClr val="0070C0"/>
                </a:solidFill>
              </a:rPr>
              <a:t>Гина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757757"/>
          </a:xfrm>
        </p:spPr>
        <p:txBody>
          <a:bodyPr/>
          <a:lstStyle/>
          <a:p>
            <a:pPr lvl="1"/>
            <a:endParaRPr lang="ru-RU" dirty="0" smtClean="0"/>
          </a:p>
          <a:p>
            <a:pPr lvl="1"/>
            <a:endParaRPr lang="ru-RU" dirty="0"/>
          </a:p>
          <a:p>
            <a:pPr lvl="1"/>
            <a:r>
              <a:rPr lang="ru-RU" dirty="0" smtClean="0"/>
              <a:t>обязательное </a:t>
            </a:r>
            <a:r>
              <a:rPr lang="ru-RU" dirty="0"/>
              <a:t>обозначение основных разделов урока и обозначение их буквами;</a:t>
            </a:r>
          </a:p>
          <a:p>
            <a:pPr lvl="1"/>
            <a:r>
              <a:rPr lang="ru-RU" dirty="0"/>
              <a:t>изучение разных приемов и их комбинаций;</a:t>
            </a:r>
          </a:p>
          <a:p>
            <a:pPr lvl="1"/>
            <a:r>
              <a:rPr lang="ru-RU" dirty="0"/>
              <a:t>структурирование всех приемов в “Конструкторе”;</a:t>
            </a:r>
          </a:p>
          <a:p>
            <a:pPr lvl="1"/>
            <a:r>
              <a:rPr lang="ru-RU" dirty="0"/>
              <a:t>тематическое планирование с введением раздела “Конструктор”.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05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753</Words>
  <Application>Microsoft Office PowerPoint</Application>
  <PresentationFormat>Экран (4:3)</PresentationFormat>
  <Paragraphs>131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«Подготовка и проведение урока английского языка на основе методического конструктора  А.А. Гина» </vt:lpstr>
      <vt:lpstr>Ученик в современной школе???</vt:lpstr>
      <vt:lpstr>Цель занятия</vt:lpstr>
      <vt:lpstr>Задачи</vt:lpstr>
      <vt:lpstr> М.В. Остроградский: </vt:lpstr>
      <vt:lpstr> В. Сухомлинский: </vt:lpstr>
      <vt:lpstr>Принципы построения учебного занятия</vt:lpstr>
      <vt:lpstr>Технология планирования уроков английского языка на основе методического конструктора А. Гина с учетом приёмов повышения учебной мотивации</vt:lpstr>
      <vt:lpstr>  Алгоритм деятельности по применению техники “Конструктор” на основании разработки методического конструктора урока А. Гина  </vt:lpstr>
      <vt:lpstr>Отбор приёмов для работы с лексикой</vt:lpstr>
      <vt:lpstr>Classroom English</vt:lpstr>
      <vt:lpstr>Classroom English</vt:lpstr>
      <vt:lpstr>Classroom English</vt:lpstr>
      <vt:lpstr>Составление схем для оценки работы по разделу учебника </vt:lpstr>
      <vt:lpstr>A Scale to Success</vt:lpstr>
      <vt:lpstr>Вывод: Главное условие успешного обучения – способность учителя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 Сергеевна</cp:lastModifiedBy>
  <cp:revision>24</cp:revision>
  <dcterms:created xsi:type="dcterms:W3CDTF">2014-11-05T16:58:51Z</dcterms:created>
  <dcterms:modified xsi:type="dcterms:W3CDTF">2018-04-06T02:36:45Z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141657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