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78" r:id="rId7"/>
    <p:sldId id="267" r:id="rId8"/>
    <p:sldId id="268" r:id="rId9"/>
    <p:sldId id="262" r:id="rId10"/>
    <p:sldId id="263" r:id="rId11"/>
    <p:sldId id="264" r:id="rId12"/>
    <p:sldId id="265" r:id="rId13"/>
    <p:sldId id="266" r:id="rId14"/>
    <p:sldId id="269" r:id="rId15"/>
    <p:sldId id="270" r:id="rId16"/>
    <p:sldId id="271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7D2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150" autoAdjust="0"/>
  </p:normalViewPr>
  <p:slideViewPr>
    <p:cSldViewPr>
      <p:cViewPr varScale="1">
        <p:scale>
          <a:sx n="51" d="100"/>
          <a:sy n="51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604EB-C00B-43D2-BDEA-34600270FBE8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FABF0-9909-4D72-BA6F-34C3F6C6CA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ABF0-9909-4D72-BA6F-34C3F6C6CA9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ABF0-9909-4D72-BA6F-34C3F6C6CA9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ABF0-9909-4D72-BA6F-34C3F6C6CA9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FABF0-9909-4D72-BA6F-34C3F6C6CA93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071678"/>
            <a:ext cx="6172200" cy="2946884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Сущность </a:t>
            </a:r>
            <a:r>
              <a:rPr lang="ru-RU" sz="4000" b="1" dirty="0" err="1" smtClean="0">
                <a:solidFill>
                  <a:srgbClr val="C00000"/>
                </a:solidFill>
              </a:rPr>
              <a:t>системно-деятельностного</a:t>
            </a:r>
            <a:r>
              <a:rPr lang="ru-RU" sz="4000" b="1" dirty="0" smtClean="0">
                <a:solidFill>
                  <a:srgbClr val="C00000"/>
                </a:solidFill>
              </a:rPr>
              <a:t> подхода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Горева</a:t>
            </a:r>
            <a:r>
              <a:rPr lang="ru-RU" dirty="0" smtClean="0"/>
              <a:t> Е.И.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7467600" cy="200026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err="1" smtClean="0">
                <a:solidFill>
                  <a:srgbClr val="C00000"/>
                </a:solidFill>
              </a:rPr>
              <a:t>Системно-деятельностный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подход -  методологическая основа ФГОС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15262" cy="49006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5786" y="1928802"/>
            <a:ext cx="6929486" cy="9286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формирование умения учиться как компетенции</a:t>
            </a:r>
            <a:endParaRPr lang="ru-RU" sz="2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85786" y="3143248"/>
            <a:ext cx="6929486" cy="9286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85786" y="4286256"/>
            <a:ext cx="6929486" cy="9286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целенаправленная организация </a:t>
            </a:r>
            <a:r>
              <a:rPr lang="ru-RU" sz="2400" dirty="0" smtClean="0"/>
              <a:t>и  формирование учебной деятельности</a:t>
            </a:r>
            <a:endParaRPr lang="ru-RU" sz="2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85786" y="5429264"/>
            <a:ext cx="6929486" cy="9286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071539" y="3214686"/>
            <a:ext cx="6572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включение содержания обучения в </a:t>
            </a:r>
          </a:p>
          <a:p>
            <a:r>
              <a:rPr lang="ru-RU" sz="2400" dirty="0" smtClean="0"/>
              <a:t>контекст  решения жизненных задач</a:t>
            </a:r>
            <a:endParaRPr lang="ru-RU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428728" y="5429265"/>
            <a:ext cx="62730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признание решающей роли учебного сотрудничества  в достижении целей обучения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467600" cy="12858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err="1" smtClean="0">
                <a:solidFill>
                  <a:srgbClr val="C00000"/>
                </a:solidFill>
              </a:rPr>
              <a:t>Системно-деятельностный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подход </a:t>
            </a:r>
            <a:r>
              <a:rPr lang="ru-RU" sz="3200" b="1" dirty="0" smtClean="0">
                <a:solidFill>
                  <a:srgbClr val="C00000"/>
                </a:solidFill>
              </a:rPr>
              <a:t>на каждой </a:t>
            </a:r>
            <a:r>
              <a:rPr lang="ru-RU" sz="3200" b="1" dirty="0" smtClean="0">
                <a:solidFill>
                  <a:srgbClr val="C00000"/>
                </a:solidFill>
              </a:rPr>
              <a:t>ступени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образования позволяет: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7467600" cy="4688026"/>
          </a:xfrm>
        </p:spPr>
        <p:txBody>
          <a:bodyPr>
            <a:normAutofit/>
          </a:bodyPr>
          <a:lstStyle/>
          <a:p>
            <a:r>
              <a:rPr lang="ru-RU" dirty="0" smtClean="0"/>
              <a:t>- представить цели образования в виде системы ключевых задач, отражающих направления формирования качеств личности;</a:t>
            </a:r>
          </a:p>
          <a:p>
            <a:r>
              <a:rPr lang="ru-RU" dirty="0" smtClean="0"/>
              <a:t>- на основании построенных целей обосновать не только способы действий, которые должны быть сформированы в учебном процессе, но и содержание обучения в их взаимосвязи;</a:t>
            </a:r>
          </a:p>
          <a:p>
            <a:r>
              <a:rPr lang="ru-RU" dirty="0" smtClean="0"/>
              <a:t>- выделить основные результаты обучения и воспитания как достижения личностного, социального, коммуникативного и познавательного развития учащихся.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solidFill>
                  <a:srgbClr val="C00000"/>
                </a:solidFill>
              </a:rPr>
              <a:t>Системно-деятельностный</a:t>
            </a:r>
            <a:r>
              <a:rPr lang="ru-RU" sz="3200" b="1" dirty="0" smtClean="0">
                <a:solidFill>
                  <a:srgbClr val="C00000"/>
                </a:solidFill>
              </a:rPr>
              <a:t> подход и результаты обучения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r>
              <a:rPr lang="ru-RU" sz="2800" dirty="0" smtClean="0"/>
              <a:t>     Системно - </a:t>
            </a:r>
            <a:r>
              <a:rPr lang="ru-RU" sz="2800" dirty="0" err="1" smtClean="0"/>
              <a:t>деятельностный</a:t>
            </a:r>
            <a:r>
              <a:rPr lang="ru-RU" sz="2800" dirty="0" smtClean="0"/>
              <a:t> подход обеспечивает достижение планируемых результатов  </a:t>
            </a:r>
            <a:r>
              <a:rPr lang="ru-RU" sz="2800" b="1" dirty="0" smtClean="0">
                <a:solidFill>
                  <a:srgbClr val="00B0F0"/>
                </a:solidFill>
              </a:rPr>
              <a:t>(личностных, </a:t>
            </a:r>
            <a:r>
              <a:rPr lang="ru-RU" sz="2800" b="1" dirty="0" err="1" smtClean="0">
                <a:solidFill>
                  <a:srgbClr val="00B0F0"/>
                </a:solidFill>
              </a:rPr>
              <a:t>метапредметных</a:t>
            </a:r>
            <a:r>
              <a:rPr lang="ru-RU" sz="2800" b="1" dirty="0" smtClean="0">
                <a:solidFill>
                  <a:srgbClr val="00B0F0"/>
                </a:solidFill>
              </a:rPr>
              <a:t> и предметных) </a:t>
            </a:r>
            <a:r>
              <a:rPr lang="ru-RU" sz="2800" dirty="0" smtClean="0"/>
              <a:t>освоения основной образовательной программы  общего образова</a:t>
            </a:r>
            <a:r>
              <a:rPr lang="ru-RU" sz="2600" dirty="0" smtClean="0"/>
              <a:t>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Роль ученика при </a:t>
            </a:r>
            <a:r>
              <a:rPr lang="ru-RU" sz="3200" b="1" dirty="0" err="1" smtClean="0">
                <a:solidFill>
                  <a:srgbClr val="C00000"/>
                </a:solidFill>
              </a:rPr>
              <a:t>системно-деятельностном</a:t>
            </a:r>
            <a:r>
              <a:rPr lang="ru-RU" sz="3200" b="1" dirty="0" smtClean="0">
                <a:solidFill>
                  <a:srgbClr val="C00000"/>
                </a:solidFill>
              </a:rPr>
              <a:t> подходе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328850" cy="45720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Ученик - не объект, а субъект учебного процесса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7" name="Picture 1" descr="F:\WS\для эссе\картинки для эссе\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1500174"/>
            <a:ext cx="6072230" cy="46434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Качество усвоения знаний и УУД учеников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sz="2800" dirty="0" smtClean="0"/>
              <a:t>ЗУН - производные от соответствующих видов целенаправленных действий.</a:t>
            </a:r>
          </a:p>
          <a:p>
            <a:r>
              <a:rPr lang="ru-RU" sz="2800" dirty="0" smtClean="0"/>
              <a:t> Они формируются, применяются и сохраняются в тесной связи с действиями самих учащихся. </a:t>
            </a:r>
          </a:p>
          <a:p>
            <a:endParaRPr lang="ru-RU" sz="2800" dirty="0" smtClean="0"/>
          </a:p>
          <a:p>
            <a:pPr algn="ctr"/>
            <a:r>
              <a:rPr lang="ru-RU" sz="2800" dirty="0" smtClean="0"/>
              <a:t>	Качество усвоения знаний определяется </a:t>
            </a:r>
            <a:r>
              <a:rPr lang="ru-RU" sz="2800" b="1" dirty="0" smtClean="0">
                <a:solidFill>
                  <a:srgbClr val="00B0F0"/>
                </a:solidFill>
              </a:rPr>
              <a:t>многообразием и характером видов УУД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узел 3"/>
          <p:cNvSpPr/>
          <p:nvPr/>
        </p:nvSpPr>
        <p:spPr>
          <a:xfrm>
            <a:off x="2571736" y="2786058"/>
            <a:ext cx="3786214" cy="1143008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n w="3175">
                  <a:noFill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Деятельностный</a:t>
            </a:r>
            <a:r>
              <a:rPr lang="ru-RU" sz="2400" dirty="0" smtClean="0">
                <a:ln w="3175">
                  <a:noFill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метод</a:t>
            </a:r>
            <a:endParaRPr lang="ru-RU" sz="2400" dirty="0">
              <a:ln w="3175">
                <a:noFill/>
              </a:ln>
              <a:solidFill>
                <a:schemeClr val="tx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Блок-схема: узел 4"/>
          <p:cNvSpPr/>
          <p:nvPr/>
        </p:nvSpPr>
        <p:spPr>
          <a:xfrm>
            <a:off x="2500298" y="428604"/>
            <a:ext cx="1643074" cy="142876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Принцип непрерывности</a:t>
            </a:r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5072066" y="428604"/>
            <a:ext cx="1643074" cy="142876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Принцип целостности</a:t>
            </a:r>
            <a:endParaRPr lang="ru-RU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6929454" y="1928802"/>
            <a:ext cx="1643074" cy="142876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Принцип минимакса</a:t>
            </a:r>
            <a:endParaRPr lang="ru-RU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6500826" y="4214818"/>
            <a:ext cx="1643074" cy="142876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Принцип  психологической комфортности</a:t>
            </a:r>
            <a:endParaRPr lang="ru-RU" sz="1600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3643306" y="4786322"/>
            <a:ext cx="1643074" cy="142876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Принцип вариативности</a:t>
            </a:r>
            <a:endParaRPr lang="ru-RU" dirty="0"/>
          </a:p>
        </p:txBody>
      </p:sp>
      <p:sp>
        <p:nvSpPr>
          <p:cNvPr id="10" name="Блок-схема: узел 9"/>
          <p:cNvSpPr/>
          <p:nvPr/>
        </p:nvSpPr>
        <p:spPr>
          <a:xfrm>
            <a:off x="928662" y="4214818"/>
            <a:ext cx="1643074" cy="142876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Принцип творчества</a:t>
            </a:r>
            <a:endParaRPr lang="ru-RU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500034" y="2000240"/>
            <a:ext cx="1643074" cy="1428760"/>
          </a:xfrm>
          <a:prstGeom prst="flowChartConnecto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Принцип деятельности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 flipH="1" flipV="1">
            <a:off x="5000628" y="2214554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V="1">
            <a:off x="3178959" y="2178835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>
            <a:off x="2143108" y="2928934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6286512" y="2928934"/>
            <a:ext cx="71438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8" idx="1"/>
          </p:cNvCxnSpPr>
          <p:nvPr/>
        </p:nvCxnSpPr>
        <p:spPr>
          <a:xfrm>
            <a:off x="6000760" y="3714752"/>
            <a:ext cx="740689" cy="7093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4" idx="4"/>
            <a:endCxn id="9" idx="0"/>
          </p:cNvCxnSpPr>
          <p:nvPr/>
        </p:nvCxnSpPr>
        <p:spPr>
          <a:xfrm rot="5400000">
            <a:off x="4036215" y="435769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 flipV="1">
            <a:off x="2214546" y="3714752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3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3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3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3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4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4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Решение задач образования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 целом системно -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 в обучении означает, что в этом процессе ставится и решается основная задача образования - </a:t>
            </a:r>
            <a:r>
              <a:rPr lang="ru-RU" sz="2800" b="1" dirty="0" smtClean="0">
                <a:solidFill>
                  <a:srgbClr val="00B0F0"/>
                </a:solidFill>
              </a:rPr>
              <a:t>создание условий развития гармоничной, нравственно совершенной, социально активной, профессионально компетентной и саморазвивающейся личности через активизацию внутренних резервов</a:t>
            </a:r>
            <a:r>
              <a:rPr lang="ru-RU" sz="2800" dirty="0" smtClean="0"/>
              <a:t>.	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571480"/>
            <a:ext cx="7215238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928662" y="5429264"/>
            <a:ext cx="7000924" cy="10001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Моделирование выделенного основания учебной задачи в графической форме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500042"/>
            <a:ext cx="714380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214414" y="5500702"/>
            <a:ext cx="6500858" cy="92869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Включение содержания обучения в контекст решения жизненных задач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14290"/>
            <a:ext cx="7786741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1285852" y="5643578"/>
            <a:ext cx="6357982" cy="7858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Организация учебного сотрудничества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C00000"/>
                </a:solidFill>
              </a:rPr>
              <a:t>Успешность современного человека определяют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sz="2800" dirty="0" smtClean="0"/>
              <a:t>ориентированность  на знания </a:t>
            </a:r>
          </a:p>
          <a:p>
            <a:r>
              <a:rPr lang="ru-RU" sz="2800" dirty="0" smtClean="0"/>
              <a:t>использование новых технологий</a:t>
            </a:r>
          </a:p>
          <a:p>
            <a:r>
              <a:rPr lang="ru-RU" sz="2800" dirty="0" smtClean="0"/>
              <a:t> активная жизненная позиция</a:t>
            </a:r>
          </a:p>
          <a:p>
            <a:r>
              <a:rPr lang="ru-RU" sz="2800" dirty="0" smtClean="0"/>
              <a:t> установка на рациональное распределение своего времени </a:t>
            </a:r>
          </a:p>
          <a:p>
            <a:r>
              <a:rPr lang="ru-RU" sz="2800" dirty="0" smtClean="0"/>
              <a:t> проектирование своего будущего </a:t>
            </a:r>
          </a:p>
          <a:p>
            <a:r>
              <a:rPr lang="ru-RU" sz="2800" dirty="0" smtClean="0"/>
              <a:t>активное финансовое поведение</a:t>
            </a:r>
          </a:p>
          <a:p>
            <a:r>
              <a:rPr lang="ru-RU" sz="2800" dirty="0" smtClean="0"/>
              <a:t>эффективное социальное сотрудничество</a:t>
            </a:r>
          </a:p>
          <a:p>
            <a:r>
              <a:rPr lang="ru-RU" sz="2800" dirty="0" smtClean="0"/>
              <a:t> здоровый и безопасный образ жизни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Пользователь\Рабочий стол\ПМ 04\подходы к обучению\картинки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C00000"/>
                </a:solidFill>
              </a:rPr>
              <a:t>Понятие </a:t>
            </a:r>
            <a:r>
              <a:rPr lang="ru-RU" sz="3600" b="1" dirty="0" err="1" smtClean="0">
                <a:solidFill>
                  <a:srgbClr val="C00000"/>
                </a:solidFill>
              </a:rPr>
              <a:t>системно-деятельностного</a:t>
            </a:r>
            <a:r>
              <a:rPr lang="ru-RU" sz="3600" b="1" dirty="0" smtClean="0">
                <a:solidFill>
                  <a:srgbClr val="C00000"/>
                </a:solidFill>
              </a:rPr>
              <a:t> подхода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900486" cy="4572000"/>
          </a:xfrm>
        </p:spPr>
        <p:txBody>
          <a:bodyPr/>
          <a:lstStyle/>
          <a:p>
            <a:pPr>
              <a:buNone/>
            </a:pPr>
            <a:r>
              <a:rPr lang="ru-RU" sz="3200" dirty="0" smtClean="0"/>
              <a:t>                              </a:t>
            </a:r>
          </a:p>
          <a:p>
            <a:pPr algn="ctr">
              <a:buNone/>
            </a:pPr>
            <a:r>
              <a:rPr lang="ru-RU" sz="2800" dirty="0" smtClean="0"/>
              <a:t>1985 год</a:t>
            </a:r>
          </a:p>
          <a:p>
            <a:r>
              <a:rPr lang="ru-RU" sz="2800" dirty="0" smtClean="0"/>
              <a:t>Введено понятие </a:t>
            </a:r>
            <a:r>
              <a:rPr lang="ru-RU" sz="2800" dirty="0" err="1" smtClean="0"/>
              <a:t>системно-деятельностного</a:t>
            </a:r>
            <a:r>
              <a:rPr lang="ru-RU" sz="2800" dirty="0" smtClean="0"/>
              <a:t> подхода</a:t>
            </a:r>
          </a:p>
          <a:p>
            <a:endParaRPr lang="ru-RU" sz="3200" dirty="0" smtClean="0"/>
          </a:p>
          <a:p>
            <a:endParaRPr lang="ru-RU" sz="3200" dirty="0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А.Г. </a:t>
            </a:r>
            <a:r>
              <a:rPr lang="ru-RU" sz="3200" dirty="0" err="1" smtClean="0"/>
              <a:t>Асмолов</a:t>
            </a:r>
            <a:endParaRPr lang="ru-RU" sz="3200" dirty="0"/>
          </a:p>
        </p:txBody>
      </p:sp>
      <p:pic>
        <p:nvPicPr>
          <p:cNvPr id="1027" name="Picture 3" descr="C:\Documents and Settings\Пользователь\Рабочий стол\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857496"/>
            <a:ext cx="3286148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Оппозиция между подходами в обучении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Выноска со стрелкой влево 9"/>
          <p:cNvSpPr/>
          <p:nvPr/>
        </p:nvSpPr>
        <p:spPr>
          <a:xfrm>
            <a:off x="4572000" y="1714488"/>
            <a:ext cx="3357586" cy="4214842"/>
          </a:xfrm>
          <a:prstGeom prst="left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/>
              <a:t>Деятельностный</a:t>
            </a:r>
            <a:r>
              <a:rPr lang="ru-RU" sz="3200" b="1" dirty="0" smtClean="0"/>
              <a:t> подход </a:t>
            </a:r>
            <a:r>
              <a:rPr lang="ru-RU" sz="2400" b="1" dirty="0" smtClean="0"/>
              <a:t>(Л.С. </a:t>
            </a:r>
            <a:r>
              <a:rPr lang="ru-RU" sz="2400" b="1" dirty="0" err="1" smtClean="0"/>
              <a:t>Выготский,Л.В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Занков</a:t>
            </a:r>
            <a:r>
              <a:rPr lang="ru-RU" sz="2400" b="1" dirty="0" smtClean="0"/>
              <a:t>, А.Р. </a:t>
            </a:r>
            <a:r>
              <a:rPr lang="ru-RU" sz="2400" b="1" dirty="0" err="1" smtClean="0"/>
              <a:t>Лурия</a:t>
            </a:r>
            <a:r>
              <a:rPr lang="ru-RU" sz="2400" b="1" dirty="0" smtClean="0"/>
              <a:t>, Д.Б. </a:t>
            </a:r>
            <a:r>
              <a:rPr lang="ru-RU" sz="2400" b="1" dirty="0" err="1" smtClean="0"/>
              <a:t>Эльконин</a:t>
            </a:r>
            <a:r>
              <a:rPr lang="ru-RU" sz="2400" b="1" dirty="0" smtClean="0"/>
              <a:t>, В.В. Давыдов) </a:t>
            </a:r>
            <a:endParaRPr lang="ru-RU" sz="3200" b="1" dirty="0"/>
          </a:p>
        </p:txBody>
      </p:sp>
      <p:sp>
        <p:nvSpPr>
          <p:cNvPr id="14" name="Выноска со стрелкой вправо 13"/>
          <p:cNvSpPr/>
          <p:nvPr/>
        </p:nvSpPr>
        <p:spPr>
          <a:xfrm>
            <a:off x="785786" y="1714488"/>
            <a:ext cx="3500462" cy="4286280"/>
          </a:xfrm>
          <a:prstGeom prst="rightArrow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Системный подход </a:t>
            </a:r>
            <a:r>
              <a:rPr lang="ru-RU" sz="2800" dirty="0" smtClean="0"/>
              <a:t>(Б.Г. Ананьев, Б.Ф. Ломов)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Основание </a:t>
            </a:r>
            <a:r>
              <a:rPr lang="ru-RU" sz="3200" b="1" smtClean="0">
                <a:solidFill>
                  <a:srgbClr val="C00000"/>
                </a:solidFill>
              </a:rPr>
              <a:t>системно-деятельностного </a:t>
            </a:r>
            <a:r>
              <a:rPr lang="ru-RU" sz="3200" b="1" dirty="0" smtClean="0">
                <a:solidFill>
                  <a:srgbClr val="C00000"/>
                </a:solidFill>
              </a:rPr>
              <a:t>подхода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800" dirty="0" smtClean="0"/>
              <a:t>теоретические положения концепции </a:t>
            </a:r>
            <a:r>
              <a:rPr lang="ru-RU" sz="2800" b="1" dirty="0" smtClean="0"/>
              <a:t>Л.С. </a:t>
            </a:r>
            <a:r>
              <a:rPr lang="ru-RU" sz="2800" b="1" dirty="0" err="1" smtClean="0"/>
              <a:t>Выготского</a:t>
            </a:r>
            <a:r>
              <a:rPr lang="ru-RU" sz="2800" b="1" dirty="0" smtClean="0"/>
              <a:t>, А.Н. Леонтьева, Д.Б. </a:t>
            </a:r>
            <a:r>
              <a:rPr lang="ru-RU" sz="2800" b="1" dirty="0" err="1" smtClean="0"/>
              <a:t>Эльконина</a:t>
            </a:r>
            <a:r>
              <a:rPr lang="ru-RU" sz="2800" b="1" dirty="0" smtClean="0"/>
              <a:t>, П.Я. Гальперина</a:t>
            </a:r>
            <a:r>
              <a:rPr lang="ru-RU" sz="2800" dirty="0" smtClean="0"/>
              <a:t>, раскрывающих основные психологические закономерности процесса </a:t>
            </a:r>
            <a:r>
              <a:rPr lang="ru-RU" sz="2800" b="1" dirty="0" smtClean="0">
                <a:solidFill>
                  <a:srgbClr val="00B0F0"/>
                </a:solidFill>
              </a:rPr>
              <a:t>развивающего образования </a:t>
            </a:r>
            <a:r>
              <a:rPr lang="ru-RU" sz="2800" dirty="0" smtClean="0"/>
              <a:t>и структуру </a:t>
            </a:r>
            <a:r>
              <a:rPr lang="ru-RU" sz="2800" b="1" dirty="0" smtClean="0">
                <a:solidFill>
                  <a:srgbClr val="00B0F0"/>
                </a:solidFill>
              </a:rPr>
              <a:t>учебной деятельности учащихся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/>
              <a:t>с учётом общих </a:t>
            </a:r>
            <a:r>
              <a:rPr lang="ru-RU" sz="2800" dirty="0" smtClean="0">
                <a:solidFill>
                  <a:srgbClr val="00B0F0"/>
                </a:solidFill>
              </a:rPr>
              <a:t>закономерностей возрастного </a:t>
            </a:r>
            <a:r>
              <a:rPr lang="ru-RU" sz="2800" dirty="0" smtClean="0"/>
              <a:t>развития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"/>
            <a:ext cx="8999537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Особенности </a:t>
            </a:r>
            <a:r>
              <a:rPr lang="ru-RU" sz="3200" b="1" dirty="0" err="1" smtClean="0">
                <a:solidFill>
                  <a:srgbClr val="C00000"/>
                </a:solidFill>
              </a:rPr>
              <a:t>системно-деятельностного</a:t>
            </a:r>
            <a:r>
              <a:rPr lang="ru-RU" sz="3200" b="1" dirty="0" smtClean="0">
                <a:solidFill>
                  <a:srgbClr val="C00000"/>
                </a:solidFill>
              </a:rPr>
              <a:t> подхода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143116"/>
            <a:ext cx="2571768" cy="155734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Внешняя предметная деятельность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929190" y="2143116"/>
            <a:ext cx="2643206" cy="1643074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Внутренняя психическая деятельность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286116" y="5143512"/>
            <a:ext cx="4071966" cy="120015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Психологические функции и способности</a:t>
            </a:r>
            <a:endParaRPr lang="ru-RU" sz="2800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3428992" y="2857496"/>
            <a:ext cx="114300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072198" y="3857628"/>
            <a:ext cx="428628" cy="10715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Особенности </a:t>
            </a:r>
            <a:r>
              <a:rPr lang="ru-RU" sz="3200" b="1" dirty="0" err="1" smtClean="0">
                <a:solidFill>
                  <a:srgbClr val="C00000"/>
                </a:solidFill>
              </a:rPr>
              <a:t>системно-деятельностного</a:t>
            </a:r>
            <a:r>
              <a:rPr lang="ru-RU" sz="3200" b="1" dirty="0" smtClean="0">
                <a:solidFill>
                  <a:srgbClr val="C00000"/>
                </a:solidFill>
              </a:rPr>
              <a:t> подхода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2071678"/>
            <a:ext cx="2571768" cy="214314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Содержание образования </a:t>
            </a:r>
            <a:endParaRPr lang="ru-RU" sz="2800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643438" y="3500438"/>
            <a:ext cx="3214710" cy="2214578"/>
          </a:xfrm>
          <a:prstGeom prst="flowChartProcess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Тип мышления ребёнка: эмпирический или теоретический</a:t>
            </a:r>
            <a:endParaRPr lang="ru-RU" sz="28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3571868" y="350043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71448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Содержание  </a:t>
            </a:r>
            <a:r>
              <a:rPr lang="ru-RU" sz="3200" b="1" dirty="0" smtClean="0">
                <a:solidFill>
                  <a:srgbClr val="C00000"/>
                </a:solidFill>
              </a:rPr>
              <a:t>учебного </a:t>
            </a:r>
            <a:r>
              <a:rPr lang="ru-RU" sz="3200" b="1" dirty="0" smtClean="0">
                <a:solidFill>
                  <a:srgbClr val="C00000"/>
                </a:solidFill>
              </a:rPr>
              <a:t/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rgbClr val="C00000"/>
                </a:solidFill>
              </a:rPr>
              <a:t>предмета </a:t>
            </a:r>
            <a:r>
              <a:rPr lang="ru-RU" sz="3200" b="1" dirty="0" smtClean="0">
                <a:solidFill>
                  <a:srgbClr val="C00000"/>
                </a:solidFill>
              </a:rPr>
              <a:t>при </a:t>
            </a:r>
            <a:r>
              <a:rPr lang="ru-RU" sz="3200" b="1" dirty="0" err="1" smtClean="0">
                <a:solidFill>
                  <a:srgbClr val="C00000"/>
                </a:solidFill>
              </a:rPr>
              <a:t>системно-деятельностном</a:t>
            </a:r>
            <a:r>
              <a:rPr lang="ru-RU" sz="3200" b="1" dirty="0" smtClean="0">
                <a:solidFill>
                  <a:srgbClr val="C00000"/>
                </a:solidFill>
              </a:rPr>
              <a:t> подходе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545150"/>
          </a:xfrm>
        </p:spPr>
        <p:txBody>
          <a:bodyPr/>
          <a:lstStyle/>
          <a:p>
            <a:r>
              <a:rPr lang="ru-RU" dirty="0" smtClean="0"/>
              <a:t>…</a:t>
            </a:r>
            <a:r>
              <a:rPr lang="ru-RU" sz="2800" dirty="0" smtClean="0"/>
              <a:t>выступает как </a:t>
            </a:r>
            <a:r>
              <a:rPr lang="ru-RU" sz="2800" b="1" dirty="0" smtClean="0">
                <a:solidFill>
                  <a:srgbClr val="00B0F0"/>
                </a:solidFill>
              </a:rPr>
              <a:t>система научных понятий</a:t>
            </a:r>
            <a:r>
              <a:rPr lang="ru-RU" sz="2800" dirty="0" smtClean="0"/>
              <a:t>, конституирующих </a:t>
            </a:r>
            <a:r>
              <a:rPr lang="ru-RU" sz="2800" b="1" dirty="0" smtClean="0">
                <a:solidFill>
                  <a:srgbClr val="00B0F0"/>
                </a:solidFill>
              </a:rPr>
              <a:t>определенную предметную область</a:t>
            </a:r>
            <a:r>
              <a:rPr lang="ru-RU" sz="2800" dirty="0" smtClean="0"/>
              <a:t>. В основе усвоения системы научных понятий лежит </a:t>
            </a:r>
            <a:r>
              <a:rPr lang="ru-RU" sz="2800" b="1" dirty="0" smtClean="0">
                <a:solidFill>
                  <a:srgbClr val="00B0F0"/>
                </a:solidFill>
              </a:rPr>
              <a:t>организация системы учебных действий</a:t>
            </a:r>
            <a:r>
              <a:rPr lang="ru-RU" sz="2800" dirty="0" smtClean="0"/>
              <a:t>. Как указывал В.В.Давыдов, первичная форма существования теоретического знания – это способ действия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285</TotalTime>
  <Words>417</Words>
  <Application>Microsoft Office PowerPoint</Application>
  <PresentationFormat>Экран (4:3)</PresentationFormat>
  <Paragraphs>70</Paragraphs>
  <Slides>20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Сущность системно-деятельностного подхода  </vt:lpstr>
      <vt:lpstr> Успешность современного человека определяют</vt:lpstr>
      <vt:lpstr> Понятие системно-деятельностного подхода </vt:lpstr>
      <vt:lpstr>Оппозиция между подходами в обучении</vt:lpstr>
      <vt:lpstr>Основание системно-деятельностного подхода</vt:lpstr>
      <vt:lpstr>Слайд 6</vt:lpstr>
      <vt:lpstr>Особенности системно-деятельностного подхода</vt:lpstr>
      <vt:lpstr>Особенности системно-деятельностного подхода</vt:lpstr>
      <vt:lpstr>      Содержание  учебного  предмета при системно-деятельностном подходе</vt:lpstr>
      <vt:lpstr>  Системно-деятельностный подход -  методологическая основа ФГОС</vt:lpstr>
      <vt:lpstr> Системно-деятельностный  подход на каждой ступени  образования позволяет:</vt:lpstr>
      <vt:lpstr>Системно-деятельностный подход и результаты обучения</vt:lpstr>
      <vt:lpstr>Роль ученика при системно-деятельностном подходе</vt:lpstr>
      <vt:lpstr>Качество усвоения знаний и УУД учеников</vt:lpstr>
      <vt:lpstr>Слайд 15</vt:lpstr>
      <vt:lpstr>Решение задач образования 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Сущность системно-деятельностного подхода в образовании как методологической основы ФГОС </dc:title>
  <cp:lastModifiedBy>Пользователь</cp:lastModifiedBy>
  <cp:revision>38</cp:revision>
  <dcterms:modified xsi:type="dcterms:W3CDTF">2017-01-29T06:35:29Z</dcterms:modified>
</cp:coreProperties>
</file>