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-35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600200"/>
            <a:ext cx="7918648" cy="2116832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/>
            </a:r>
            <a:br>
              <a:rPr lang="ru-RU" sz="4800" b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</a:br>
            <a:r>
              <a:rPr lang="ru-RU" sz="4800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/>
            </a:r>
            <a:br>
              <a:rPr lang="ru-RU" sz="4800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</a:br>
            <a:r>
              <a:rPr lang="ru-RU" sz="4800" b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/>
            </a:r>
            <a:br>
              <a:rPr lang="ru-RU" sz="4800" b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</a:br>
            <a:r>
              <a:rPr lang="ru-RU" sz="4800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/>
            </a:r>
            <a:br>
              <a:rPr lang="ru-RU" sz="4800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</a:br>
            <a:r>
              <a:rPr lang="ru-RU" sz="4800" b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Современный </a:t>
            </a:r>
            <a:r>
              <a:rPr lang="ru-RU" sz="4800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урок: тенденции развития</a:t>
            </a:r>
            <a:r>
              <a:rPr lang="ru-RU" sz="48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/>
            </a:r>
            <a:br>
              <a:rPr lang="ru-RU" sz="4800" dirty="0">
                <a:solidFill>
                  <a:schemeClr val="accent5">
                    <a:lumMod val="40000"/>
                    <a:lumOff val="60000"/>
                  </a:schemeClr>
                </a:solidFill>
              </a:rPr>
            </a:br>
            <a:endParaRPr lang="ru-RU" sz="48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sz="2800" dirty="0" smtClean="0"/>
              <a:t>Обзор статьи В.С</a:t>
            </a:r>
            <a:r>
              <a:rPr lang="ru-RU" sz="2800" dirty="0"/>
              <a:t>. </a:t>
            </a:r>
            <a:r>
              <a:rPr lang="ru-RU" sz="2800" dirty="0" err="1" smtClean="0"/>
              <a:t>Данюшенкова</a:t>
            </a:r>
            <a:r>
              <a:rPr lang="ru-RU" sz="2800" dirty="0" smtClean="0"/>
              <a:t>, </a:t>
            </a:r>
          </a:p>
          <a:p>
            <a:r>
              <a:rPr lang="ru-RU" sz="2800" dirty="0" smtClean="0"/>
              <a:t>О.В</a:t>
            </a:r>
            <a:r>
              <a:rPr lang="ru-RU" sz="2800" dirty="0"/>
              <a:t>. </a:t>
            </a:r>
            <a:r>
              <a:rPr lang="ru-RU" sz="2800" dirty="0" smtClean="0"/>
              <a:t>Коршуновой из журнала</a:t>
            </a:r>
            <a:endParaRPr lang="ru-RU" sz="2800" dirty="0"/>
          </a:p>
          <a:p>
            <a:r>
              <a:rPr lang="ru-RU" sz="2800" dirty="0"/>
              <a:t>«Педагогика» №10, </a:t>
            </a:r>
            <a:r>
              <a:rPr lang="ru-RU" sz="2800" dirty="0" smtClean="0"/>
              <a:t>2017</a:t>
            </a:r>
          </a:p>
          <a:p>
            <a:pPr algn="r"/>
            <a:endParaRPr lang="ru-RU" sz="2400" dirty="0" smtClean="0"/>
          </a:p>
          <a:p>
            <a:pPr algn="r"/>
            <a:r>
              <a:rPr lang="ru-RU" sz="2400" dirty="0" smtClean="0"/>
              <a:t>Подготовила </a:t>
            </a:r>
            <a:r>
              <a:rPr lang="ru-RU" sz="2400" dirty="0" err="1" smtClean="0"/>
              <a:t>Горева</a:t>
            </a:r>
            <a:r>
              <a:rPr lang="ru-RU" sz="2400" dirty="0" smtClean="0"/>
              <a:t> Е.И.</a:t>
            </a:r>
            <a:endParaRPr lang="ru-RU" sz="24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5058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- </a:t>
            </a:r>
            <a:r>
              <a:rPr lang="ru-RU" dirty="0"/>
              <a:t>уроки развивающего контроля </a:t>
            </a:r>
            <a:endParaRPr lang="ru-RU" dirty="0" smtClean="0"/>
          </a:p>
          <a:p>
            <a:pPr marL="0" indent="0">
              <a:buNone/>
            </a:pPr>
            <a:r>
              <a:rPr lang="ru-RU" sz="2800" dirty="0" smtClean="0">
                <a:solidFill>
                  <a:srgbClr val="C00000"/>
                </a:solidFill>
              </a:rPr>
              <a:t>(</a:t>
            </a:r>
            <a:r>
              <a:rPr lang="ru-RU" sz="2800" dirty="0">
                <a:solidFill>
                  <a:srgbClr val="C00000"/>
                </a:solidFill>
              </a:rPr>
              <a:t>формирующий и корректирующий вариант самооценки, </a:t>
            </a:r>
            <a:r>
              <a:rPr lang="ru-RU" sz="2800" dirty="0" err="1">
                <a:solidFill>
                  <a:srgbClr val="C00000"/>
                </a:solidFill>
              </a:rPr>
              <a:t>взаимооценки</a:t>
            </a:r>
            <a:r>
              <a:rPr lang="ru-RU" sz="2800" dirty="0">
                <a:solidFill>
                  <a:srgbClr val="C00000"/>
                </a:solidFill>
              </a:rPr>
              <a:t>, оценки учителя).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Типология </a:t>
            </a:r>
            <a:r>
              <a:rPr lang="ru-RU" dirty="0"/>
              <a:t>уроков, обусловленная требованиями нового образовательного стандарта</a:t>
            </a:r>
          </a:p>
        </p:txBody>
      </p:sp>
    </p:spTree>
    <p:extLst>
      <p:ext uri="{BB962C8B-B14F-4D97-AF65-F5344CB8AC3E}">
        <p14:creationId xmlns:p14="http://schemas.microsoft.com/office/powerpoint/2010/main" val="152623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>
                <a:solidFill>
                  <a:srgbClr val="C00000"/>
                </a:solidFill>
              </a:rPr>
              <a:t>Информационно-семиотическая компетентность </a:t>
            </a:r>
            <a:r>
              <a:rPr lang="ru-RU" dirty="0"/>
              <a:t>– </a:t>
            </a:r>
            <a:r>
              <a:rPr lang="ru-RU" dirty="0" err="1"/>
              <a:t>метапредметная</a:t>
            </a:r>
            <a:r>
              <a:rPr lang="ru-RU" dirty="0"/>
              <a:t> </a:t>
            </a:r>
            <a:r>
              <a:rPr lang="ru-RU" dirty="0" err="1"/>
              <a:t>транспрофессиональная</a:t>
            </a:r>
            <a:r>
              <a:rPr lang="ru-RU" dirty="0"/>
              <a:t> компетентность, обеспечивающая эффективность работы с информацией и знаниями в учебной деятельности.</a:t>
            </a:r>
          </a:p>
          <a:p>
            <a:r>
              <a:rPr lang="ru-RU" dirty="0"/>
              <a:t>Этот вектор изменений требует освоения школьниками широкого спектра возможностей </a:t>
            </a:r>
            <a:r>
              <a:rPr lang="ru-RU" dirty="0">
                <a:solidFill>
                  <a:srgbClr val="C00000"/>
                </a:solidFill>
              </a:rPr>
              <a:t>работы с различными способами предъявления информации</a:t>
            </a:r>
            <a:r>
              <a:rPr lang="ru-RU" dirty="0"/>
              <a:t>, умения создавать тексты, «развёртывать» и «свёртывать» их, понимать смысл текста разного способа кодирования.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Информационно-семиотическая тенденция развития урока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5949279"/>
            <a:ext cx="5953125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1302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Новая типология уроков </a:t>
            </a:r>
            <a:r>
              <a:rPr lang="ru-RU" dirty="0"/>
              <a:t>отражает вариативность в организационно-процессуальном и содержательном </a:t>
            </a:r>
            <a:r>
              <a:rPr lang="ru-RU" dirty="0" smtClean="0"/>
              <a:t>планах:</a:t>
            </a:r>
          </a:p>
          <a:p>
            <a:endParaRPr lang="ru-RU" sz="2800" dirty="0"/>
          </a:p>
          <a:p>
            <a:r>
              <a:rPr lang="ru-RU" sz="2800" dirty="0" smtClean="0">
                <a:solidFill>
                  <a:srgbClr val="C00000"/>
                </a:solidFill>
              </a:rPr>
              <a:t>Урок «открытия» нового знания;</a:t>
            </a:r>
          </a:p>
          <a:p>
            <a:r>
              <a:rPr lang="ru-RU" sz="2800" dirty="0" smtClean="0">
                <a:solidFill>
                  <a:srgbClr val="C00000"/>
                </a:solidFill>
              </a:rPr>
              <a:t>Урок отработки умений и рефлексии;</a:t>
            </a:r>
          </a:p>
          <a:p>
            <a:r>
              <a:rPr lang="ru-RU" sz="2800" dirty="0" smtClean="0">
                <a:solidFill>
                  <a:srgbClr val="C00000"/>
                </a:solidFill>
              </a:rPr>
              <a:t>Урок общеметодологической направленности;</a:t>
            </a:r>
          </a:p>
          <a:p>
            <a:r>
              <a:rPr lang="ru-RU" sz="2800" dirty="0" smtClean="0">
                <a:solidFill>
                  <a:srgbClr val="C00000"/>
                </a:solidFill>
              </a:rPr>
              <a:t>Урок развивающего контроля.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Выводы: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8128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Выводы: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76654" y="2679192"/>
            <a:ext cx="5479521" cy="3447288"/>
          </a:xfrm>
        </p:spPr>
        <p:txBody>
          <a:bodyPr/>
          <a:lstStyle/>
          <a:p>
            <a:r>
              <a:rPr lang="ru-RU" dirty="0"/>
              <a:t>Т</a:t>
            </a:r>
            <a:r>
              <a:rPr lang="ru-RU" dirty="0" smtClean="0"/>
              <a:t>енденции развития современного урока:</a:t>
            </a:r>
          </a:p>
          <a:p>
            <a:endParaRPr lang="ru-RU" dirty="0" smtClean="0"/>
          </a:p>
          <a:p>
            <a:r>
              <a:rPr lang="ru-RU" sz="2800" dirty="0" err="1">
                <a:solidFill>
                  <a:srgbClr val="C00000"/>
                </a:solidFill>
              </a:rPr>
              <a:t>п</a:t>
            </a:r>
            <a:r>
              <a:rPr lang="ru-RU" sz="2800" dirty="0" err="1" smtClean="0">
                <a:solidFill>
                  <a:srgbClr val="C00000"/>
                </a:solidFill>
              </a:rPr>
              <a:t>сиходидактическая</a:t>
            </a:r>
            <a:r>
              <a:rPr lang="ru-RU" sz="2800" dirty="0" smtClean="0">
                <a:solidFill>
                  <a:srgbClr val="C00000"/>
                </a:solidFill>
              </a:rPr>
              <a:t>;</a:t>
            </a:r>
          </a:p>
          <a:p>
            <a:r>
              <a:rPr lang="ru-RU" sz="2800" dirty="0">
                <a:solidFill>
                  <a:srgbClr val="C00000"/>
                </a:solidFill>
              </a:rPr>
              <a:t>и</a:t>
            </a:r>
            <a:r>
              <a:rPr lang="ru-RU" sz="2800" dirty="0" smtClean="0">
                <a:solidFill>
                  <a:srgbClr val="C00000"/>
                </a:solidFill>
              </a:rPr>
              <a:t>нформационно-семиотическая.</a:t>
            </a:r>
          </a:p>
          <a:p>
            <a:endParaRPr lang="ru-RU" sz="2800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6284218" y="4653136"/>
            <a:ext cx="2183126" cy="147334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4437112"/>
            <a:ext cx="4000500" cy="202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650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C:\Users\Пользователь\Desktop\1.jpeg"/>
          <p:cNvPicPr>
            <a:picLocks noGrp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556792"/>
            <a:ext cx="3200400" cy="45259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73449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33448" y="2967335"/>
            <a:ext cx="76771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Спасибо за внимание!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064480"/>
            <a:ext cx="2000250" cy="211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5265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3" y="1772816"/>
            <a:ext cx="7128791" cy="3744417"/>
          </a:xfrm>
        </p:spPr>
        <p:txBody>
          <a:bodyPr/>
          <a:lstStyle/>
          <a:p>
            <a:endParaRPr lang="ru-RU" dirty="0" smtClean="0"/>
          </a:p>
          <a:p>
            <a:r>
              <a:rPr lang="ru-RU" dirty="0" smtClean="0"/>
              <a:t>Урок </a:t>
            </a:r>
            <a:r>
              <a:rPr lang="ru-RU" dirty="0"/>
              <a:t>определялся как </a:t>
            </a:r>
            <a:r>
              <a:rPr lang="ru-RU" u="sng" dirty="0"/>
              <a:t>основная форма обучения в школе, характеризуемая постоянным составом учащихся, проводимая по твёрдому расписанию и отличающаяся </a:t>
            </a:r>
            <a:r>
              <a:rPr lang="ru-RU" b="1" u="sng" dirty="0"/>
              <a:t>единством дидактической цели</a:t>
            </a:r>
            <a:r>
              <a:rPr lang="ru-RU" dirty="0" smtClean="0"/>
              <a:t>.    </a:t>
            </a:r>
          </a:p>
          <a:p>
            <a:pPr marL="0" indent="0">
              <a:buNone/>
            </a:pPr>
            <a:r>
              <a:rPr lang="ru-RU" sz="2800" dirty="0" smtClean="0">
                <a:solidFill>
                  <a:srgbClr val="C00000"/>
                </a:solidFill>
              </a:rPr>
              <a:t> (</a:t>
            </a:r>
            <a:r>
              <a:rPr lang="ru-RU" sz="2800" dirty="0">
                <a:solidFill>
                  <a:srgbClr val="C00000"/>
                </a:solidFill>
              </a:rPr>
              <a:t>отражена организационная структура, ничего не говорится о содержании)</a:t>
            </a:r>
            <a:r>
              <a:rPr lang="ru-RU" dirty="0">
                <a:solidFill>
                  <a:srgbClr val="C00000"/>
                </a:solidFill>
              </a:rPr>
              <a:t>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</a:t>
            </a:r>
            <a:r>
              <a:rPr lang="ru-RU" dirty="0" smtClean="0"/>
              <a:t>едагогическая энциклопедия, 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 60-ые </a:t>
            </a:r>
            <a:r>
              <a:rPr lang="ru-RU" dirty="0"/>
              <a:t>гг. </a:t>
            </a:r>
            <a:r>
              <a:rPr lang="en-US" dirty="0"/>
              <a:t>XX </a:t>
            </a:r>
            <a:r>
              <a:rPr lang="ru-RU" dirty="0" smtClean="0"/>
              <a:t>в.: 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4075" y="4149080"/>
            <a:ext cx="2479140" cy="2396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889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Урок - это </a:t>
            </a:r>
            <a:r>
              <a:rPr lang="ru-RU" dirty="0"/>
              <a:t>систематически применяемая </a:t>
            </a:r>
            <a:r>
              <a:rPr lang="ru-RU" u="sng" dirty="0"/>
              <a:t>форма организации совместной деятельности учителя с постоянным составом учащихся в определённый отрезок времени для </a:t>
            </a:r>
            <a:r>
              <a:rPr lang="ru-RU" b="1" u="sng" dirty="0"/>
              <a:t>решения задач обучения, воспитания и развития учеников</a:t>
            </a:r>
            <a:r>
              <a:rPr lang="ru-RU" sz="2800" dirty="0"/>
              <a:t>. </a:t>
            </a:r>
            <a:r>
              <a:rPr lang="ru-RU" sz="2800" dirty="0" smtClean="0"/>
              <a:t>  </a:t>
            </a:r>
          </a:p>
          <a:p>
            <a:r>
              <a:rPr lang="ru-RU" sz="2800" dirty="0" smtClean="0"/>
              <a:t> </a:t>
            </a:r>
            <a:r>
              <a:rPr lang="ru-RU" sz="2800" dirty="0" smtClean="0">
                <a:solidFill>
                  <a:srgbClr val="C00000"/>
                </a:solidFill>
              </a:rPr>
              <a:t>(</a:t>
            </a:r>
            <a:r>
              <a:rPr lang="ru-RU" sz="2800" dirty="0">
                <a:solidFill>
                  <a:srgbClr val="C00000"/>
                </a:solidFill>
              </a:rPr>
              <a:t>урок как целостный процесс обучения и социальное явление).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М.Н. </a:t>
            </a:r>
            <a:r>
              <a:rPr lang="ru-RU" dirty="0" err="1"/>
              <a:t>Скаткин</a:t>
            </a:r>
            <a:r>
              <a:rPr lang="ru-RU" dirty="0"/>
              <a:t> уточнил </a:t>
            </a:r>
            <a:r>
              <a:rPr lang="ru-RU" dirty="0" smtClean="0"/>
              <a:t>определение: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72816"/>
            <a:ext cx="666750" cy="463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1113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90-е гг. </a:t>
            </a:r>
            <a:r>
              <a:rPr lang="en-US" dirty="0"/>
              <a:t>XX </a:t>
            </a:r>
            <a:r>
              <a:rPr lang="ru-RU" dirty="0"/>
              <a:t>в</a:t>
            </a:r>
            <a:r>
              <a:rPr lang="ru-RU" dirty="0" smtClean="0"/>
              <a:t>.: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76654" y="2132856"/>
            <a:ext cx="5191490" cy="3384376"/>
          </a:xfrm>
        </p:spPr>
        <p:txBody>
          <a:bodyPr>
            <a:normAutofit/>
          </a:bodyPr>
          <a:lstStyle/>
          <a:p>
            <a:r>
              <a:rPr lang="ru-RU" dirty="0"/>
              <a:t>Н</a:t>
            </a:r>
            <a:r>
              <a:rPr lang="ru-RU" dirty="0" smtClean="0"/>
              <a:t>овым </a:t>
            </a:r>
            <a:r>
              <a:rPr lang="ru-RU" dirty="0"/>
              <a:t>элементом выступает признание в качестве результата урока не только </a:t>
            </a:r>
            <a:r>
              <a:rPr lang="ru-RU" b="1" dirty="0"/>
              <a:t>усвоение учащимися </a:t>
            </a:r>
            <a:r>
              <a:rPr lang="ru-RU" b="1" dirty="0" smtClean="0"/>
              <a:t>знаний,</a:t>
            </a:r>
            <a:r>
              <a:rPr lang="ru-RU" dirty="0" smtClean="0"/>
              <a:t> </a:t>
            </a:r>
            <a:r>
              <a:rPr lang="ru-RU" dirty="0"/>
              <a:t>передаваемых педагогом, формирование умений и навыков, но также </a:t>
            </a:r>
            <a:r>
              <a:rPr lang="ru-RU" b="1" dirty="0"/>
              <a:t>совершенствование опыта педагога.</a:t>
            </a:r>
            <a:endParaRPr lang="ru-RU" dirty="0"/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6012160" y="2852936"/>
            <a:ext cx="2455184" cy="327354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5085184"/>
            <a:ext cx="3190875" cy="151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3068960"/>
            <a:ext cx="1663700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5446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Учебное занятие – это форма организации учебного процесса в рамках урочной и внеурочной деятельности, направленная на </a:t>
            </a:r>
            <a:r>
              <a:rPr lang="ru-RU" b="1" dirty="0"/>
              <a:t>достижение планируемых образовательных результатов</a:t>
            </a:r>
            <a:r>
              <a:rPr lang="ru-RU" dirty="0"/>
              <a:t>, при которой учитель в рамках </a:t>
            </a:r>
            <a:r>
              <a:rPr lang="ru-RU" i="1" dirty="0"/>
              <a:t>нелинейного динамического расписания</a:t>
            </a:r>
            <a:r>
              <a:rPr lang="ru-RU" dirty="0"/>
              <a:t>, может работать с </a:t>
            </a:r>
            <a:r>
              <a:rPr lang="ru-RU" i="1" dirty="0"/>
              <a:t>разновозрастными и </a:t>
            </a:r>
            <a:r>
              <a:rPr lang="ru-RU" i="1" dirty="0" err="1"/>
              <a:t>разноуровневыми</a:t>
            </a:r>
            <a:r>
              <a:rPr lang="ru-RU" i="1" dirty="0"/>
              <a:t> </a:t>
            </a:r>
            <a:r>
              <a:rPr lang="ru-RU" dirty="0"/>
              <a:t>учебными группами, используя для этого активные виды учебной деятельности и современные методы и средства обучения. </a:t>
            </a:r>
            <a:r>
              <a:rPr lang="ru-RU" sz="3000" dirty="0">
                <a:solidFill>
                  <a:srgbClr val="C00000"/>
                </a:solidFill>
              </a:rPr>
              <a:t>(тенденции развития современного урока – учебного занятия).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2010 и 2013 гг.: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08720"/>
            <a:ext cx="1809750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5157192"/>
            <a:ext cx="1241059" cy="150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5735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/>
              <a:t>Психодидактическая</a:t>
            </a:r>
            <a:r>
              <a:rPr lang="ru-RU" dirty="0"/>
              <a:t> тенденция развития урока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76654" y="2679192"/>
            <a:ext cx="5983577" cy="3702136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C00000"/>
                </a:solidFill>
              </a:rPr>
              <a:t>Формирование новых образовательных результатов в виде УУД </a:t>
            </a:r>
            <a:r>
              <a:rPr lang="ru-RU" dirty="0"/>
              <a:t>как составных компонентов ключевых компетенций невозможно без опоры на закономерности протекания психологических процессов обучающихся.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6804248" y="2708920"/>
            <a:ext cx="1663096" cy="341756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2173" y="2204864"/>
            <a:ext cx="2104249" cy="4044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844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- </a:t>
            </a:r>
            <a:r>
              <a:rPr lang="ru-RU" dirty="0"/>
              <a:t>урок «открытия» нового </a:t>
            </a:r>
            <a:r>
              <a:rPr lang="ru-RU" dirty="0" smtClean="0"/>
              <a:t>знания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sz="2800" dirty="0">
                <a:solidFill>
                  <a:srgbClr val="C00000"/>
                </a:solidFill>
              </a:rPr>
              <a:t>(поисковые и исследовательский технологии, технологии проектов, проблемного обучения);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Типология </a:t>
            </a:r>
            <a:r>
              <a:rPr lang="ru-RU" dirty="0"/>
              <a:t>уроков, обусловленная требованиями </a:t>
            </a:r>
            <a:r>
              <a:rPr lang="ru-RU" dirty="0" smtClean="0"/>
              <a:t>ФГОС</a:t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7694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2492896"/>
            <a:ext cx="7408333" cy="3450696"/>
          </a:xfrm>
        </p:spPr>
        <p:txBody>
          <a:bodyPr>
            <a:normAutofit fontScale="92500"/>
          </a:bodyPr>
          <a:lstStyle/>
          <a:p>
            <a:endParaRPr lang="ru-RU" dirty="0" smtClean="0"/>
          </a:p>
          <a:p>
            <a:r>
              <a:rPr lang="ru-RU" dirty="0" smtClean="0"/>
              <a:t>- </a:t>
            </a:r>
            <a:r>
              <a:rPr lang="ru-RU" dirty="0"/>
              <a:t>урок отработки умений и рефлексии </a:t>
            </a:r>
            <a:endParaRPr lang="ru-RU" dirty="0" smtClean="0"/>
          </a:p>
          <a:p>
            <a:endParaRPr lang="ru-RU" sz="2800" dirty="0"/>
          </a:p>
          <a:p>
            <a:pPr marL="0" indent="0">
              <a:buNone/>
            </a:pPr>
            <a:r>
              <a:rPr lang="ru-RU" sz="2800" dirty="0" smtClean="0">
                <a:solidFill>
                  <a:srgbClr val="C00000"/>
                </a:solidFill>
              </a:rPr>
              <a:t>(</a:t>
            </a:r>
            <a:r>
              <a:rPr lang="ru-RU" sz="2800" dirty="0">
                <a:solidFill>
                  <a:srgbClr val="C00000"/>
                </a:solidFill>
              </a:rPr>
              <a:t>применение открытых ранее знаний для решения практических заданий: ситуационных и </a:t>
            </a:r>
            <a:r>
              <a:rPr lang="ru-RU" sz="2800" dirty="0" err="1">
                <a:solidFill>
                  <a:srgbClr val="C00000"/>
                </a:solidFill>
              </a:rPr>
              <a:t>кометентностно</a:t>
            </a:r>
            <a:r>
              <a:rPr lang="ru-RU" sz="2800" dirty="0">
                <a:solidFill>
                  <a:srgbClr val="C00000"/>
                </a:solidFill>
              </a:rPr>
              <a:t>-ориентированных, создание условий для осмысления и оценки собственных достижений обучающимися);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Типология </a:t>
            </a:r>
            <a:r>
              <a:rPr lang="ru-RU" dirty="0"/>
              <a:t>уроков, обусловленная требованиями </a:t>
            </a:r>
            <a:r>
              <a:rPr lang="ru-RU" dirty="0" smtClean="0"/>
              <a:t>ФГОС</a:t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47118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- </a:t>
            </a:r>
            <a:r>
              <a:rPr lang="ru-RU" dirty="0"/>
              <a:t>уроки общеметодологической направленности </a:t>
            </a:r>
            <a:endParaRPr lang="ru-RU" dirty="0" smtClean="0"/>
          </a:p>
          <a:p>
            <a:pPr marL="0" indent="0">
              <a:buNone/>
            </a:pPr>
            <a:r>
              <a:rPr lang="ru-RU" sz="2800" dirty="0" smtClean="0">
                <a:solidFill>
                  <a:srgbClr val="C00000"/>
                </a:solidFill>
              </a:rPr>
              <a:t>(</a:t>
            </a:r>
            <a:r>
              <a:rPr lang="ru-RU" sz="2800" dirty="0">
                <a:solidFill>
                  <a:srgbClr val="C00000"/>
                </a:solidFill>
              </a:rPr>
              <a:t>формирование УУД как методологии выполнения прежде всего познавательной деятельности);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Типология </a:t>
            </a:r>
            <a:r>
              <a:rPr lang="ru-RU" dirty="0"/>
              <a:t>уроков, обусловленная требованиями </a:t>
            </a:r>
            <a:r>
              <a:rPr lang="ru-RU" dirty="0" smtClean="0"/>
              <a:t>ФГОС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32997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89</TotalTime>
  <Words>422</Words>
  <Application>Microsoft Office PowerPoint</Application>
  <PresentationFormat>Экран (4:3)</PresentationFormat>
  <Paragraphs>56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Волна</vt:lpstr>
      <vt:lpstr>    Современный урок: тенденции развития </vt:lpstr>
      <vt:lpstr>Педагогическая энциклопедия,   60-ые гг. XX в.: </vt:lpstr>
      <vt:lpstr>М.Н. Скаткин уточнил определение:</vt:lpstr>
      <vt:lpstr>90-е гг. XX в.:</vt:lpstr>
      <vt:lpstr>2010 и 2013 гг.: </vt:lpstr>
      <vt:lpstr>Психодидактическая тенденция развития урока</vt:lpstr>
      <vt:lpstr>   Типология уроков, обусловленная требованиями ФГОС  </vt:lpstr>
      <vt:lpstr>   Типология уроков, обусловленная требованиями ФГОС  </vt:lpstr>
      <vt:lpstr> Типология уроков, обусловленная требованиями ФГОС</vt:lpstr>
      <vt:lpstr> Типология уроков, обусловленная требованиями нового образовательного стандарта</vt:lpstr>
      <vt:lpstr>Информационно-семиотическая тенденция развития урока</vt:lpstr>
      <vt:lpstr>Выводы:</vt:lpstr>
      <vt:lpstr>Выводы: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Современный урок: тенденции развития</dc:title>
  <dc:creator>Пользователь</dc:creator>
  <cp:lastModifiedBy>Пользователь</cp:lastModifiedBy>
  <cp:revision>10</cp:revision>
  <dcterms:created xsi:type="dcterms:W3CDTF">2018-02-25T09:52:37Z</dcterms:created>
  <dcterms:modified xsi:type="dcterms:W3CDTF">2018-04-01T13:27:56Z</dcterms:modified>
</cp:coreProperties>
</file>